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notesMasterIdLst>
    <p:notesMasterId r:id="rId19"/>
  </p:notesMasterIdLst>
  <p:sldIdLst>
    <p:sldId id="259" r:id="rId3"/>
    <p:sldId id="260" r:id="rId4"/>
    <p:sldId id="261" r:id="rId5"/>
    <p:sldId id="262" r:id="rId6"/>
    <p:sldId id="263" r:id="rId7"/>
    <p:sldId id="274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C0CFA-E9AD-424B-A6C7-3BC04029CD1E}" type="doc">
      <dgm:prSet loTypeId="urn:microsoft.com/office/officeart/2005/8/layout/vList5" loCatId="list" qsTypeId="urn:microsoft.com/office/officeart/2005/8/quickstyle/simple1#3" qsCatId="simple" csTypeId="urn:microsoft.com/office/officeart/2005/8/colors/accent1_2#1" csCatId="accent1" phldr="1"/>
      <dgm:spPr/>
      <dgm:t>
        <a:bodyPr/>
        <a:lstStyle/>
        <a:p>
          <a:endParaRPr lang="zh-TW" altLang="en-US"/>
        </a:p>
      </dgm:t>
    </dgm:pt>
    <dgm:pt modelId="{C4214D19-0CAE-4FB5-A7E0-F9FD995538FC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策略</a:t>
          </a:r>
          <a:r>
            <a:rPr lang="en-US" altLang="zh-TW" sz="1400" b="1" dirty="0" smtClean="0">
              <a:solidFill>
                <a:srgbClr val="0070C0"/>
              </a:solidFill>
            </a:rPr>
            <a:t/>
          </a:r>
          <a:br>
            <a:rPr lang="en-US" altLang="zh-TW" sz="1400" b="1" dirty="0" smtClean="0">
              <a:solidFill>
                <a:srgbClr val="0070C0"/>
              </a:solidFill>
            </a:rPr>
          </a:br>
          <a:r>
            <a:rPr lang="zh-TW" altLang="en-US" sz="1400" b="1" dirty="0" smtClean="0">
              <a:solidFill>
                <a:srgbClr val="0070C0"/>
              </a:solidFill>
            </a:rPr>
            <a:t>特點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E2BEE82A-30DE-474F-AC86-EA57FC90BD22}" type="parTrans" cxnId="{376E4D4C-D4D5-40FD-ACE0-C807AF0C39BF}">
      <dgm:prSet/>
      <dgm:spPr/>
      <dgm:t>
        <a:bodyPr/>
        <a:lstStyle/>
        <a:p>
          <a:endParaRPr lang="zh-TW" altLang="en-US"/>
        </a:p>
      </dgm:t>
    </dgm:pt>
    <dgm:pt modelId="{6C0B8A54-DAAF-4B47-9CB8-54CA5B6A2D6F}" type="sibTrans" cxnId="{376E4D4C-D4D5-40FD-ACE0-C807AF0C39BF}">
      <dgm:prSet/>
      <dgm:spPr/>
      <dgm:t>
        <a:bodyPr/>
        <a:lstStyle/>
        <a:p>
          <a:endParaRPr lang="zh-TW" altLang="en-US"/>
        </a:p>
      </dgm:t>
    </dgm:pt>
    <dgm:pt modelId="{86F636FC-3053-462F-9555-8D19800DEDFA}">
      <dgm:prSet phldrT="[文字]" custT="1"/>
      <dgm:spPr/>
      <dgm:t>
        <a:bodyPr/>
        <a:lstStyle/>
        <a:p>
          <a:r>
            <a:rPr lang="zh-TW" altLang="en-US" sz="1200" dirty="0" smtClean="0"/>
            <a:t>歷史性、文化性、知識性建立品牌形象與市場區隔；並以社區服務獲得社會認同</a:t>
          </a:r>
          <a:endParaRPr lang="zh-TW" altLang="en-US" sz="1200" dirty="0"/>
        </a:p>
      </dgm:t>
    </dgm:pt>
    <dgm:pt modelId="{F2FE887C-ACF6-4969-B00A-536F95233365}" type="parTrans" cxnId="{7BC23562-8626-4A81-A91C-6EBFBDF78193}">
      <dgm:prSet/>
      <dgm:spPr/>
      <dgm:t>
        <a:bodyPr/>
        <a:lstStyle/>
        <a:p>
          <a:endParaRPr lang="zh-TW" altLang="en-US"/>
        </a:p>
      </dgm:t>
    </dgm:pt>
    <dgm:pt modelId="{DD227426-84E0-4505-8C02-58DD719C2B0A}" type="sibTrans" cxnId="{7BC23562-8626-4A81-A91C-6EBFBDF78193}">
      <dgm:prSet/>
      <dgm:spPr/>
      <dgm:t>
        <a:bodyPr/>
        <a:lstStyle/>
        <a:p>
          <a:endParaRPr lang="zh-TW" altLang="en-US"/>
        </a:p>
      </dgm:t>
    </dgm:pt>
    <dgm:pt modelId="{B30AFFC9-98EA-4B79-882B-3754B8CF15F9}">
      <dgm:prSet phldrT="[文字]" custT="1"/>
      <dgm:spPr/>
      <dgm:t>
        <a:bodyPr/>
        <a:lstStyle/>
        <a:p>
          <a:r>
            <a:rPr lang="zh-TW" altLang="en-US" sz="1200" dirty="0" smtClean="0"/>
            <a:t>強化管理機制，提升營運效益</a:t>
          </a:r>
          <a:endParaRPr lang="zh-TW" altLang="en-US" sz="1200" dirty="0"/>
        </a:p>
      </dgm:t>
    </dgm:pt>
    <dgm:pt modelId="{F9893CCE-D26F-4EE1-A72D-3BB314F4F5FD}" type="parTrans" cxnId="{05F96C78-81D8-4B09-AC69-68420EA44E54}">
      <dgm:prSet/>
      <dgm:spPr/>
      <dgm:t>
        <a:bodyPr/>
        <a:lstStyle/>
        <a:p>
          <a:endParaRPr lang="zh-TW" altLang="en-US"/>
        </a:p>
      </dgm:t>
    </dgm:pt>
    <dgm:pt modelId="{FF397D02-3955-4707-A199-8B4662E13610}" type="sibTrans" cxnId="{05F96C78-81D8-4B09-AC69-68420EA44E54}">
      <dgm:prSet/>
      <dgm:spPr/>
      <dgm:t>
        <a:bodyPr/>
        <a:lstStyle/>
        <a:p>
          <a:endParaRPr lang="zh-TW" altLang="en-US"/>
        </a:p>
      </dgm:t>
    </dgm:pt>
    <dgm:pt modelId="{A49CB37C-2086-4BC3-8B43-E5BF62A0C1D4}">
      <dgm:prSet phldrT="[文字]" custT="1"/>
      <dgm:spPr/>
      <dgm:t>
        <a:bodyPr/>
        <a:lstStyle/>
        <a:p>
          <a:r>
            <a:rPr lang="zh-TW" altLang="en-US" sz="1200" dirty="0" smtClean="0"/>
            <a:t>深化文化製餅，建立</a:t>
          </a:r>
          <a:r>
            <a:rPr lang="en-US" altLang="zh-TW" sz="1200" dirty="0" smtClean="0"/>
            <a:t>”</a:t>
          </a:r>
          <a:r>
            <a:rPr lang="zh-TW" altLang="en-US" sz="1200" dirty="0" smtClean="0"/>
            <a:t>文化性、歷史性、知識性</a:t>
          </a:r>
          <a:r>
            <a:rPr lang="en-US" altLang="zh-TW" sz="1200" dirty="0" smtClean="0"/>
            <a:t>“</a:t>
          </a:r>
          <a:r>
            <a:rPr lang="zh-TW" altLang="en-US" sz="1200" dirty="0" smtClean="0"/>
            <a:t>的品牌形象</a:t>
          </a:r>
          <a:endParaRPr lang="zh-TW" altLang="en-US" sz="1200" dirty="0"/>
        </a:p>
      </dgm:t>
    </dgm:pt>
    <dgm:pt modelId="{A11ED699-3797-4E48-9B38-B9B67E1A1167}" type="parTrans" cxnId="{903307AF-496B-48B1-A699-7744BBA4BE30}">
      <dgm:prSet/>
      <dgm:spPr/>
      <dgm:t>
        <a:bodyPr/>
        <a:lstStyle/>
        <a:p>
          <a:endParaRPr lang="zh-TW" altLang="en-US"/>
        </a:p>
      </dgm:t>
    </dgm:pt>
    <dgm:pt modelId="{1636513C-8BAB-4143-8BDD-0A9BA691FD92}" type="sibTrans" cxnId="{903307AF-496B-48B1-A699-7744BBA4BE30}">
      <dgm:prSet/>
      <dgm:spPr/>
      <dgm:t>
        <a:bodyPr/>
        <a:lstStyle/>
        <a:p>
          <a:endParaRPr lang="zh-TW" altLang="en-US"/>
        </a:p>
      </dgm:t>
    </dgm:pt>
    <dgm:pt modelId="{E6FFD0B6-7F1A-4DD3-9CBC-F0CFDCD6A24D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關鍵</a:t>
          </a:r>
          <a:r>
            <a:rPr lang="en-US" altLang="zh-TW" sz="1400" b="1" dirty="0" smtClean="0">
              <a:solidFill>
                <a:srgbClr val="0070C0"/>
              </a:solidFill>
            </a:rPr>
            <a:t/>
          </a:r>
          <a:br>
            <a:rPr lang="en-US" altLang="zh-TW" sz="1400" b="1" dirty="0" smtClean="0">
              <a:solidFill>
                <a:srgbClr val="0070C0"/>
              </a:solidFill>
            </a:rPr>
          </a:br>
          <a:r>
            <a:rPr lang="zh-TW" altLang="en-US" sz="1400" b="1" dirty="0" smtClean="0">
              <a:solidFill>
                <a:srgbClr val="0070C0"/>
              </a:solidFill>
            </a:rPr>
            <a:t>流程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720A41C5-3E93-4860-B3C7-9B114F8DE650}" type="parTrans" cxnId="{EAE32D38-932F-4AD9-BBDA-E7E9AB82C89A}">
      <dgm:prSet/>
      <dgm:spPr/>
      <dgm:t>
        <a:bodyPr/>
        <a:lstStyle/>
        <a:p>
          <a:endParaRPr lang="zh-TW" altLang="en-US"/>
        </a:p>
      </dgm:t>
    </dgm:pt>
    <dgm:pt modelId="{ECF82D96-AFF6-4395-8F8A-E0CAA44D3D1E}" type="sibTrans" cxnId="{EAE32D38-932F-4AD9-BBDA-E7E9AB82C89A}">
      <dgm:prSet/>
      <dgm:spPr/>
      <dgm:t>
        <a:bodyPr/>
        <a:lstStyle/>
        <a:p>
          <a:endParaRPr lang="zh-TW" altLang="en-US"/>
        </a:p>
      </dgm:t>
    </dgm:pt>
    <dgm:pt modelId="{1C27F736-5B82-4867-B52C-18D4DBE2DBA7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關鍵流程指標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E1D616F5-443C-461E-8B95-5E1718854801}" type="parTrans" cxnId="{C7D74392-E9E2-4CCA-A9FB-91BB9803B543}">
      <dgm:prSet/>
      <dgm:spPr/>
      <dgm:t>
        <a:bodyPr/>
        <a:lstStyle/>
        <a:p>
          <a:endParaRPr lang="zh-TW" altLang="en-US"/>
        </a:p>
      </dgm:t>
    </dgm:pt>
    <dgm:pt modelId="{166E9064-6C3B-4DA9-84D5-107B960E2BC8}" type="sibTrans" cxnId="{C7D74392-E9E2-4CCA-A9FB-91BB9803B543}">
      <dgm:prSet/>
      <dgm:spPr/>
      <dgm:t>
        <a:bodyPr/>
        <a:lstStyle/>
        <a:p>
          <a:endParaRPr lang="zh-TW" altLang="en-US"/>
        </a:p>
      </dgm:t>
    </dgm:pt>
    <dgm:pt modelId="{E96F63CE-C9B0-4155-A83B-9D94793BED4F}">
      <dgm:prSet phldrT="[文字]" custT="1"/>
      <dgm:spPr/>
      <dgm:t>
        <a:bodyPr/>
        <a:lstStyle/>
        <a:p>
          <a:r>
            <a:rPr lang="zh-TW" altLang="en-US" sz="1200" dirty="0" smtClean="0"/>
            <a:t>以品質、衛生、健康、服務來提高客戶滿意度；並持續研發改善，鞏固品牌優勢</a:t>
          </a:r>
          <a:endParaRPr lang="zh-TW" altLang="en-US" sz="1200" dirty="0"/>
        </a:p>
      </dgm:t>
    </dgm:pt>
    <dgm:pt modelId="{D3A28D90-7804-4E5D-B44E-1F3D09C682CA}" type="parTrans" cxnId="{58DA8167-2465-4F8C-9F30-ABD1E8FA71EF}">
      <dgm:prSet/>
      <dgm:spPr/>
      <dgm:t>
        <a:bodyPr/>
        <a:lstStyle/>
        <a:p>
          <a:endParaRPr lang="zh-TW" altLang="en-US"/>
        </a:p>
      </dgm:t>
    </dgm:pt>
    <dgm:pt modelId="{8B368CFC-0BB4-4E05-8F7D-7EB6BEE16B1C}" type="sibTrans" cxnId="{58DA8167-2465-4F8C-9F30-ABD1E8FA71EF}">
      <dgm:prSet/>
      <dgm:spPr/>
      <dgm:t>
        <a:bodyPr/>
        <a:lstStyle/>
        <a:p>
          <a:endParaRPr lang="zh-TW" altLang="en-US"/>
        </a:p>
      </dgm:t>
    </dgm:pt>
    <dgm:pt modelId="{E35A5DAF-78AF-449E-A7D0-E19A975FC61F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目標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FBC43BB3-D889-42EC-8296-F41813E06FFF}" type="sibTrans" cxnId="{B0764379-912E-4D22-A599-9533CD48FFEA}">
      <dgm:prSet/>
      <dgm:spPr/>
      <dgm:t>
        <a:bodyPr/>
        <a:lstStyle/>
        <a:p>
          <a:endParaRPr lang="zh-TW" altLang="en-US"/>
        </a:p>
      </dgm:t>
    </dgm:pt>
    <dgm:pt modelId="{C3D25ECC-0ED9-4074-AAF7-E294EF9BC315}" type="parTrans" cxnId="{B0764379-912E-4D22-A599-9533CD48FFEA}">
      <dgm:prSet/>
      <dgm:spPr/>
      <dgm:t>
        <a:bodyPr/>
        <a:lstStyle/>
        <a:p>
          <a:endParaRPr lang="zh-TW" altLang="en-US"/>
        </a:p>
      </dgm:t>
    </dgm:pt>
    <dgm:pt modelId="{76FD0FFE-0B70-47AD-9D76-37D26995C4A8}">
      <dgm:prSet phldrT="[文字]" custT="1"/>
      <dgm:spPr/>
      <dgm:t>
        <a:bodyPr/>
        <a:lstStyle/>
        <a:p>
          <a:r>
            <a:rPr lang="zh-TW" altLang="en-US" sz="1200" dirty="0" smtClean="0"/>
            <a:t>以現代化技術持續改腎經營與管理，強化企業體質</a:t>
          </a:r>
          <a:endParaRPr lang="zh-TW" altLang="en-US" sz="1200" dirty="0"/>
        </a:p>
      </dgm:t>
    </dgm:pt>
    <dgm:pt modelId="{F1858D6D-A730-4390-BDB8-78716547787D}" type="parTrans" cxnId="{6BD8987D-04EE-4D1C-9040-45B9AE453E95}">
      <dgm:prSet/>
      <dgm:spPr/>
      <dgm:t>
        <a:bodyPr/>
        <a:lstStyle/>
        <a:p>
          <a:endParaRPr lang="zh-TW" altLang="en-US"/>
        </a:p>
      </dgm:t>
    </dgm:pt>
    <dgm:pt modelId="{035058B8-4105-4911-AE85-F3ECFFC58D4B}" type="sibTrans" cxnId="{6BD8987D-04EE-4D1C-9040-45B9AE453E95}">
      <dgm:prSet/>
      <dgm:spPr/>
      <dgm:t>
        <a:bodyPr/>
        <a:lstStyle/>
        <a:p>
          <a:endParaRPr lang="zh-TW" altLang="en-US"/>
        </a:p>
      </dgm:t>
    </dgm:pt>
    <dgm:pt modelId="{212DFB7E-4D85-4409-A179-6423030AA393}">
      <dgm:prSet phldrT="[文字]" custT="1"/>
      <dgm:spPr/>
      <dgm:t>
        <a:bodyPr/>
        <a:lstStyle/>
        <a:p>
          <a:r>
            <a:rPr lang="zh-TW" altLang="en-US" sz="1200" dirty="0" smtClean="0"/>
            <a:t>增設直營門市，開拓實體通路</a:t>
          </a:r>
          <a:endParaRPr lang="zh-TW" altLang="en-US" sz="1200" dirty="0"/>
        </a:p>
      </dgm:t>
    </dgm:pt>
    <dgm:pt modelId="{B42871CE-E29E-48DE-B882-FB0FB0303A53}" type="parTrans" cxnId="{207E1E4B-61E0-4B79-B583-62B82E0AF852}">
      <dgm:prSet/>
      <dgm:spPr/>
      <dgm:t>
        <a:bodyPr/>
        <a:lstStyle/>
        <a:p>
          <a:endParaRPr lang="zh-TW" altLang="en-US"/>
        </a:p>
      </dgm:t>
    </dgm:pt>
    <dgm:pt modelId="{E39A53FD-2459-43BF-B450-702402B5E561}" type="sibTrans" cxnId="{207E1E4B-61E0-4B79-B583-62B82E0AF852}">
      <dgm:prSet/>
      <dgm:spPr/>
      <dgm:t>
        <a:bodyPr/>
        <a:lstStyle/>
        <a:p>
          <a:endParaRPr lang="zh-TW" altLang="en-US"/>
        </a:p>
      </dgm:t>
    </dgm:pt>
    <dgm:pt modelId="{3FB09ED1-FB1A-4EA1-AF91-24F48BC530C3}">
      <dgm:prSet phldrT="[文字]" custT="1"/>
      <dgm:spPr/>
      <dgm:t>
        <a:bodyPr/>
        <a:lstStyle/>
        <a:p>
          <a:r>
            <a:rPr lang="zh-TW" altLang="en-US" sz="1200" dirty="0" smtClean="0"/>
            <a:t>強化網路行銷與客戶關係管理，積極開拓網路市場</a:t>
          </a:r>
          <a:endParaRPr lang="zh-TW" altLang="en-US" sz="1200" dirty="0"/>
        </a:p>
      </dgm:t>
    </dgm:pt>
    <dgm:pt modelId="{03D95F30-EE28-4211-B7C5-66A373DDADD7}" type="parTrans" cxnId="{F4B02903-0650-4431-86B9-466B98695C51}">
      <dgm:prSet/>
      <dgm:spPr/>
      <dgm:t>
        <a:bodyPr/>
        <a:lstStyle/>
        <a:p>
          <a:endParaRPr lang="zh-TW" altLang="en-US"/>
        </a:p>
      </dgm:t>
    </dgm:pt>
    <dgm:pt modelId="{D123386A-C587-4713-9338-2530871C920A}" type="sibTrans" cxnId="{F4B02903-0650-4431-86B9-466B98695C51}">
      <dgm:prSet/>
      <dgm:spPr/>
      <dgm:t>
        <a:bodyPr/>
        <a:lstStyle/>
        <a:p>
          <a:endParaRPr lang="zh-TW" altLang="en-US"/>
        </a:p>
      </dgm:t>
    </dgm:pt>
    <dgm:pt modelId="{C3358758-00CD-492C-8A96-6347957154DD}">
      <dgm:prSet phldrT="[文字]" custT="1"/>
      <dgm:spPr/>
      <dgm:t>
        <a:bodyPr/>
        <a:lstStyle/>
        <a:p>
          <a:r>
            <a:rPr lang="zh-TW" altLang="en-US" sz="1200" dirty="0" smtClean="0"/>
            <a:t>進行同業與異業結盟，開拓通路</a:t>
          </a:r>
          <a:endParaRPr lang="zh-TW" altLang="en-US" sz="1200" dirty="0"/>
        </a:p>
      </dgm:t>
    </dgm:pt>
    <dgm:pt modelId="{D822C55E-0EC0-4F6A-BEF0-237E3F91963F}" type="parTrans" cxnId="{C546CC89-7891-456D-9479-F04905269C1A}">
      <dgm:prSet/>
      <dgm:spPr/>
      <dgm:t>
        <a:bodyPr/>
        <a:lstStyle/>
        <a:p>
          <a:endParaRPr lang="zh-TW" altLang="en-US"/>
        </a:p>
      </dgm:t>
    </dgm:pt>
    <dgm:pt modelId="{6991AD9C-2B21-4288-A0AD-D958F31312AC}" type="sibTrans" cxnId="{C546CC89-7891-456D-9479-F04905269C1A}">
      <dgm:prSet/>
      <dgm:spPr/>
      <dgm:t>
        <a:bodyPr/>
        <a:lstStyle/>
        <a:p>
          <a:endParaRPr lang="zh-TW" altLang="en-US"/>
        </a:p>
      </dgm:t>
    </dgm:pt>
    <dgm:pt modelId="{68792187-799A-4928-B7ED-E42568D886BF}" type="pres">
      <dgm:prSet presAssocID="{3A5C0CFA-E9AD-424B-A6C7-3BC04029CD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84982B8-2143-436B-92B4-FB491963B07A}" type="pres">
      <dgm:prSet presAssocID="{C4214D19-0CAE-4FB5-A7E0-F9FD995538FC}" presName="linNode" presStyleCnt="0"/>
      <dgm:spPr/>
    </dgm:pt>
    <dgm:pt modelId="{3233446A-6F22-496C-A114-EF11CA1B8424}" type="pres">
      <dgm:prSet presAssocID="{C4214D19-0CAE-4FB5-A7E0-F9FD995538FC}" presName="parentText" presStyleLbl="node1" presStyleIdx="0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A6E642-6621-4042-9FBA-7D19ECFC07E9}" type="pres">
      <dgm:prSet presAssocID="{C4214D19-0CAE-4FB5-A7E0-F9FD995538FC}" presName="descendantText" presStyleLbl="alignAccFollowNode1" presStyleIdx="0" presStyleCnt="2" custScaleX="1293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27FCA8-F738-44FF-9E69-870D1BB1DFB3}" type="pres">
      <dgm:prSet presAssocID="{6C0B8A54-DAAF-4B47-9CB8-54CA5B6A2D6F}" presName="sp" presStyleCnt="0"/>
      <dgm:spPr/>
    </dgm:pt>
    <dgm:pt modelId="{975F1803-C28A-4B7E-A41A-B3D5D2F31877}" type="pres">
      <dgm:prSet presAssocID="{E35A5DAF-78AF-449E-A7D0-E19A975FC61F}" presName="linNode" presStyleCnt="0"/>
      <dgm:spPr/>
    </dgm:pt>
    <dgm:pt modelId="{8BF459A0-37CB-47D1-8E86-BAC386F9F3F4}" type="pres">
      <dgm:prSet presAssocID="{E35A5DAF-78AF-449E-A7D0-E19A975FC61F}" presName="parentText" presStyleLbl="node1" presStyleIdx="1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35E755-C078-4023-A939-7EF1E0F2351A}" type="pres">
      <dgm:prSet presAssocID="{E35A5DAF-78AF-449E-A7D0-E19A975FC61F}" presName="descendantText" presStyleLbl="alignAccFollowNode1" presStyleIdx="1" presStyleCnt="2" custScaleX="129356" custScaleY="1473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8C3688-BAA1-4140-8BDE-AE3A4A7BC9A3}" type="pres">
      <dgm:prSet presAssocID="{FBC43BB3-D889-42EC-8296-F41813E06FFF}" presName="sp" presStyleCnt="0"/>
      <dgm:spPr/>
    </dgm:pt>
    <dgm:pt modelId="{6B68FCAF-C11B-412F-AD40-44E613B1D6E7}" type="pres">
      <dgm:prSet presAssocID="{E6FFD0B6-7F1A-4DD3-9CBC-F0CFDCD6A24D}" presName="linNode" presStyleCnt="0"/>
      <dgm:spPr/>
    </dgm:pt>
    <dgm:pt modelId="{E9850300-ED58-445D-9A25-1FFAAA7A0E17}" type="pres">
      <dgm:prSet presAssocID="{E6FFD0B6-7F1A-4DD3-9CBC-F0CFDCD6A24D}" presName="parentText" presStyleLbl="node1" presStyleIdx="2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8BC0F6-3E28-499A-9067-70DE15134E52}" type="pres">
      <dgm:prSet presAssocID="{ECF82D96-AFF6-4395-8F8A-E0CAA44D3D1E}" presName="sp" presStyleCnt="0"/>
      <dgm:spPr/>
    </dgm:pt>
    <dgm:pt modelId="{9A65A572-07BE-4E3F-A0B7-5E59EE76A8F8}" type="pres">
      <dgm:prSet presAssocID="{1C27F736-5B82-4867-B52C-18D4DBE2DBA7}" presName="linNode" presStyleCnt="0"/>
      <dgm:spPr/>
    </dgm:pt>
    <dgm:pt modelId="{D00364A9-FA6C-4A06-80E8-78032BBD30E2}" type="pres">
      <dgm:prSet presAssocID="{1C27F736-5B82-4867-B52C-18D4DBE2DBA7}" presName="parentText" presStyleLbl="node1" presStyleIdx="3" presStyleCnt="4" custScaleX="26593" custLinFactNeighborX="-3670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5F96C78-81D8-4B09-AC69-68420EA44E54}" srcId="{E35A5DAF-78AF-449E-A7D0-E19A975FC61F}" destId="{B30AFFC9-98EA-4B79-882B-3754B8CF15F9}" srcOrd="0" destOrd="0" parTransId="{F9893CCE-D26F-4EE1-A72D-3BB314F4F5FD}" sibTransId="{FF397D02-3955-4707-A199-8B4662E13610}"/>
    <dgm:cxn modelId="{6BD8987D-04EE-4D1C-9040-45B9AE453E95}" srcId="{C4214D19-0CAE-4FB5-A7E0-F9FD995538FC}" destId="{76FD0FFE-0B70-47AD-9D76-37D26995C4A8}" srcOrd="2" destOrd="0" parTransId="{F1858D6D-A730-4390-BDB8-78716547787D}" sibTransId="{035058B8-4105-4911-AE85-F3ECFFC58D4B}"/>
    <dgm:cxn modelId="{DEFEAA9E-2AB3-4587-BE6C-FB014B53B7FF}" type="presOf" srcId="{C4214D19-0CAE-4FB5-A7E0-F9FD995538FC}" destId="{3233446A-6F22-496C-A114-EF11CA1B8424}" srcOrd="0" destOrd="0" presId="urn:microsoft.com/office/officeart/2005/8/layout/vList5"/>
    <dgm:cxn modelId="{56242ACA-2E44-4D23-B9F6-DEF24847D26C}" type="presOf" srcId="{C3358758-00CD-492C-8A96-6347957154DD}" destId="{1735E755-C078-4023-A939-7EF1E0F2351A}" srcOrd="0" destOrd="4" presId="urn:microsoft.com/office/officeart/2005/8/layout/vList5"/>
    <dgm:cxn modelId="{C68C78C1-A14C-4AAD-AA5F-FDA99E82ACBD}" type="presOf" srcId="{1C27F736-5B82-4867-B52C-18D4DBE2DBA7}" destId="{D00364A9-FA6C-4A06-80E8-78032BBD30E2}" srcOrd="0" destOrd="0" presId="urn:microsoft.com/office/officeart/2005/8/layout/vList5"/>
    <dgm:cxn modelId="{207E1E4B-61E0-4B79-B583-62B82E0AF852}" srcId="{E35A5DAF-78AF-449E-A7D0-E19A975FC61F}" destId="{212DFB7E-4D85-4409-A179-6423030AA393}" srcOrd="2" destOrd="0" parTransId="{B42871CE-E29E-48DE-B882-FB0FB0303A53}" sibTransId="{E39A53FD-2459-43BF-B450-702402B5E561}"/>
    <dgm:cxn modelId="{F4B02903-0650-4431-86B9-466B98695C51}" srcId="{E35A5DAF-78AF-449E-A7D0-E19A975FC61F}" destId="{3FB09ED1-FB1A-4EA1-AF91-24F48BC530C3}" srcOrd="3" destOrd="0" parTransId="{03D95F30-EE28-4211-B7C5-66A373DDADD7}" sibTransId="{D123386A-C587-4713-9338-2530871C920A}"/>
    <dgm:cxn modelId="{442FD63C-D0B3-4843-96A0-174C982F101E}" type="presOf" srcId="{E96F63CE-C9B0-4155-A83B-9D94793BED4F}" destId="{F3A6E642-6621-4042-9FBA-7D19ECFC07E9}" srcOrd="0" destOrd="1" presId="urn:microsoft.com/office/officeart/2005/8/layout/vList5"/>
    <dgm:cxn modelId="{E790ABF6-AAC6-447A-B980-D4C204FF547A}" type="presOf" srcId="{E35A5DAF-78AF-449E-A7D0-E19A975FC61F}" destId="{8BF459A0-37CB-47D1-8E86-BAC386F9F3F4}" srcOrd="0" destOrd="0" presId="urn:microsoft.com/office/officeart/2005/8/layout/vList5"/>
    <dgm:cxn modelId="{376E4D4C-D4D5-40FD-ACE0-C807AF0C39BF}" srcId="{3A5C0CFA-E9AD-424B-A6C7-3BC04029CD1E}" destId="{C4214D19-0CAE-4FB5-A7E0-F9FD995538FC}" srcOrd="0" destOrd="0" parTransId="{E2BEE82A-30DE-474F-AC86-EA57FC90BD22}" sibTransId="{6C0B8A54-DAAF-4B47-9CB8-54CA5B6A2D6F}"/>
    <dgm:cxn modelId="{A62F1F06-1D0C-4FB0-BB91-E3640723A09D}" type="presOf" srcId="{212DFB7E-4D85-4409-A179-6423030AA393}" destId="{1735E755-C078-4023-A939-7EF1E0F2351A}" srcOrd="0" destOrd="2" presId="urn:microsoft.com/office/officeart/2005/8/layout/vList5"/>
    <dgm:cxn modelId="{1C834A9F-3EE6-425D-A318-09E6482531E9}" type="presOf" srcId="{E6FFD0B6-7F1A-4DD3-9CBC-F0CFDCD6A24D}" destId="{E9850300-ED58-445D-9A25-1FFAAA7A0E17}" srcOrd="0" destOrd="0" presId="urn:microsoft.com/office/officeart/2005/8/layout/vList5"/>
    <dgm:cxn modelId="{C7D74392-E9E2-4CCA-A9FB-91BB9803B543}" srcId="{3A5C0CFA-E9AD-424B-A6C7-3BC04029CD1E}" destId="{1C27F736-5B82-4867-B52C-18D4DBE2DBA7}" srcOrd="3" destOrd="0" parTransId="{E1D616F5-443C-461E-8B95-5E1718854801}" sibTransId="{166E9064-6C3B-4DA9-84D5-107B960E2BC8}"/>
    <dgm:cxn modelId="{E620DC8F-7ECB-4EC3-954E-946AF57961FF}" type="presOf" srcId="{76FD0FFE-0B70-47AD-9D76-37D26995C4A8}" destId="{F3A6E642-6621-4042-9FBA-7D19ECFC07E9}" srcOrd="0" destOrd="2" presId="urn:microsoft.com/office/officeart/2005/8/layout/vList5"/>
    <dgm:cxn modelId="{861B6CF7-8E42-4C4F-A793-E1DEE71FC9B6}" type="presOf" srcId="{A49CB37C-2086-4BC3-8B43-E5BF62A0C1D4}" destId="{1735E755-C078-4023-A939-7EF1E0F2351A}" srcOrd="0" destOrd="1" presId="urn:microsoft.com/office/officeart/2005/8/layout/vList5"/>
    <dgm:cxn modelId="{58DA8167-2465-4F8C-9F30-ABD1E8FA71EF}" srcId="{C4214D19-0CAE-4FB5-A7E0-F9FD995538FC}" destId="{E96F63CE-C9B0-4155-A83B-9D94793BED4F}" srcOrd="1" destOrd="0" parTransId="{D3A28D90-7804-4E5D-B44E-1F3D09C682CA}" sibTransId="{8B368CFC-0BB4-4E05-8F7D-7EB6BEE16B1C}"/>
    <dgm:cxn modelId="{C546CC89-7891-456D-9479-F04905269C1A}" srcId="{E35A5DAF-78AF-449E-A7D0-E19A975FC61F}" destId="{C3358758-00CD-492C-8A96-6347957154DD}" srcOrd="4" destOrd="0" parTransId="{D822C55E-0EC0-4F6A-BEF0-237E3F91963F}" sibTransId="{6991AD9C-2B21-4288-A0AD-D958F31312AC}"/>
    <dgm:cxn modelId="{6E87E910-1BC2-4627-A9C6-18F80A253151}" type="presOf" srcId="{3FB09ED1-FB1A-4EA1-AF91-24F48BC530C3}" destId="{1735E755-C078-4023-A939-7EF1E0F2351A}" srcOrd="0" destOrd="3" presId="urn:microsoft.com/office/officeart/2005/8/layout/vList5"/>
    <dgm:cxn modelId="{903307AF-496B-48B1-A699-7744BBA4BE30}" srcId="{E35A5DAF-78AF-449E-A7D0-E19A975FC61F}" destId="{A49CB37C-2086-4BC3-8B43-E5BF62A0C1D4}" srcOrd="1" destOrd="0" parTransId="{A11ED699-3797-4E48-9B38-B9B67E1A1167}" sibTransId="{1636513C-8BAB-4143-8BDD-0A9BA691FD92}"/>
    <dgm:cxn modelId="{EAE32D38-932F-4AD9-BBDA-E7E9AB82C89A}" srcId="{3A5C0CFA-E9AD-424B-A6C7-3BC04029CD1E}" destId="{E6FFD0B6-7F1A-4DD3-9CBC-F0CFDCD6A24D}" srcOrd="2" destOrd="0" parTransId="{720A41C5-3E93-4860-B3C7-9B114F8DE650}" sibTransId="{ECF82D96-AFF6-4395-8F8A-E0CAA44D3D1E}"/>
    <dgm:cxn modelId="{AD79E512-4AA7-4449-A5B1-FFF5ACE38668}" type="presOf" srcId="{3A5C0CFA-E9AD-424B-A6C7-3BC04029CD1E}" destId="{68792187-799A-4928-B7ED-E42568D886BF}" srcOrd="0" destOrd="0" presId="urn:microsoft.com/office/officeart/2005/8/layout/vList5"/>
    <dgm:cxn modelId="{B0764379-912E-4D22-A599-9533CD48FFEA}" srcId="{3A5C0CFA-E9AD-424B-A6C7-3BC04029CD1E}" destId="{E35A5DAF-78AF-449E-A7D0-E19A975FC61F}" srcOrd="1" destOrd="0" parTransId="{C3D25ECC-0ED9-4074-AAF7-E294EF9BC315}" sibTransId="{FBC43BB3-D889-42EC-8296-F41813E06FFF}"/>
    <dgm:cxn modelId="{D773F445-1CD3-4512-AC8D-3CEB3B1463BD}" type="presOf" srcId="{86F636FC-3053-462F-9555-8D19800DEDFA}" destId="{F3A6E642-6621-4042-9FBA-7D19ECFC07E9}" srcOrd="0" destOrd="0" presId="urn:microsoft.com/office/officeart/2005/8/layout/vList5"/>
    <dgm:cxn modelId="{9651A454-6D4B-426A-AFB6-0B402B08DA80}" type="presOf" srcId="{B30AFFC9-98EA-4B79-882B-3754B8CF15F9}" destId="{1735E755-C078-4023-A939-7EF1E0F2351A}" srcOrd="0" destOrd="0" presId="urn:microsoft.com/office/officeart/2005/8/layout/vList5"/>
    <dgm:cxn modelId="{7BC23562-8626-4A81-A91C-6EBFBDF78193}" srcId="{C4214D19-0CAE-4FB5-A7E0-F9FD995538FC}" destId="{86F636FC-3053-462F-9555-8D19800DEDFA}" srcOrd="0" destOrd="0" parTransId="{F2FE887C-ACF6-4969-B00A-536F95233365}" sibTransId="{DD227426-84E0-4505-8C02-58DD719C2B0A}"/>
    <dgm:cxn modelId="{E8EFBEC4-F506-4191-BC89-0D9B884A7843}" type="presParOf" srcId="{68792187-799A-4928-B7ED-E42568D886BF}" destId="{684982B8-2143-436B-92B4-FB491963B07A}" srcOrd="0" destOrd="0" presId="urn:microsoft.com/office/officeart/2005/8/layout/vList5"/>
    <dgm:cxn modelId="{DCA5E7CD-580C-440C-89FB-5EFFA10364BD}" type="presParOf" srcId="{684982B8-2143-436B-92B4-FB491963B07A}" destId="{3233446A-6F22-496C-A114-EF11CA1B8424}" srcOrd="0" destOrd="0" presId="urn:microsoft.com/office/officeart/2005/8/layout/vList5"/>
    <dgm:cxn modelId="{7151CE71-F6A3-4009-AA8D-9AC196F0965C}" type="presParOf" srcId="{684982B8-2143-436B-92B4-FB491963B07A}" destId="{F3A6E642-6621-4042-9FBA-7D19ECFC07E9}" srcOrd="1" destOrd="0" presId="urn:microsoft.com/office/officeart/2005/8/layout/vList5"/>
    <dgm:cxn modelId="{B9B27EA8-8882-40AB-970C-618EE9781A49}" type="presParOf" srcId="{68792187-799A-4928-B7ED-E42568D886BF}" destId="{F927FCA8-F738-44FF-9E69-870D1BB1DFB3}" srcOrd="1" destOrd="0" presId="urn:microsoft.com/office/officeart/2005/8/layout/vList5"/>
    <dgm:cxn modelId="{0058E0A1-6D80-4865-AE38-A6D3F85219BA}" type="presParOf" srcId="{68792187-799A-4928-B7ED-E42568D886BF}" destId="{975F1803-C28A-4B7E-A41A-B3D5D2F31877}" srcOrd="2" destOrd="0" presId="urn:microsoft.com/office/officeart/2005/8/layout/vList5"/>
    <dgm:cxn modelId="{BD9F145F-32A2-4EED-A623-6578B4081D6C}" type="presParOf" srcId="{975F1803-C28A-4B7E-A41A-B3D5D2F31877}" destId="{8BF459A0-37CB-47D1-8E86-BAC386F9F3F4}" srcOrd="0" destOrd="0" presId="urn:microsoft.com/office/officeart/2005/8/layout/vList5"/>
    <dgm:cxn modelId="{AF8A47BB-4D7D-4F8F-9AAB-83E521ACE146}" type="presParOf" srcId="{975F1803-C28A-4B7E-A41A-B3D5D2F31877}" destId="{1735E755-C078-4023-A939-7EF1E0F2351A}" srcOrd="1" destOrd="0" presId="urn:microsoft.com/office/officeart/2005/8/layout/vList5"/>
    <dgm:cxn modelId="{F3983854-81E8-46A6-9278-FAFED537EB1B}" type="presParOf" srcId="{68792187-799A-4928-B7ED-E42568D886BF}" destId="{EB8C3688-BAA1-4140-8BDE-AE3A4A7BC9A3}" srcOrd="3" destOrd="0" presId="urn:microsoft.com/office/officeart/2005/8/layout/vList5"/>
    <dgm:cxn modelId="{D38E30C7-0096-4B91-8D01-3493D20931CC}" type="presParOf" srcId="{68792187-799A-4928-B7ED-E42568D886BF}" destId="{6B68FCAF-C11B-412F-AD40-44E613B1D6E7}" srcOrd="4" destOrd="0" presId="urn:microsoft.com/office/officeart/2005/8/layout/vList5"/>
    <dgm:cxn modelId="{A0648405-91F5-4306-A143-9CE8AACB5268}" type="presParOf" srcId="{6B68FCAF-C11B-412F-AD40-44E613B1D6E7}" destId="{E9850300-ED58-445D-9A25-1FFAAA7A0E17}" srcOrd="0" destOrd="0" presId="urn:microsoft.com/office/officeart/2005/8/layout/vList5"/>
    <dgm:cxn modelId="{0D00A1CA-7BC9-4ACB-82CC-96864B14D5AC}" type="presParOf" srcId="{68792187-799A-4928-B7ED-E42568D886BF}" destId="{438BC0F6-3E28-499A-9067-70DE15134E52}" srcOrd="5" destOrd="0" presId="urn:microsoft.com/office/officeart/2005/8/layout/vList5"/>
    <dgm:cxn modelId="{400A52C0-0AF8-42D4-A288-8F74039682FF}" type="presParOf" srcId="{68792187-799A-4928-B7ED-E42568D886BF}" destId="{9A65A572-07BE-4E3F-A0B7-5E59EE76A8F8}" srcOrd="6" destOrd="0" presId="urn:microsoft.com/office/officeart/2005/8/layout/vList5"/>
    <dgm:cxn modelId="{004D6E35-1534-48ED-8E7E-4434B9E49F28}" type="presParOf" srcId="{9A65A572-07BE-4E3F-A0B7-5E59EE76A8F8}" destId="{D00364A9-FA6C-4A06-80E8-78032BBD30E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C9157E-72C2-4BB7-867D-1032875D6CCC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63C9F40D-E138-4612-8DAA-903379220932}">
      <dgm:prSet phldrT="[文字]" custT="1"/>
      <dgm:spPr/>
      <dgm:t>
        <a:bodyPr/>
        <a:lstStyle/>
        <a:p>
          <a:r>
            <a:rPr lang="zh-TW" altLang="en-US" sz="1400" b="1" dirty="0" smtClean="0"/>
            <a:t>願  景</a:t>
          </a:r>
          <a:endParaRPr lang="zh-TW" altLang="en-US" sz="1400" b="1" dirty="0"/>
        </a:p>
      </dgm:t>
    </dgm:pt>
    <dgm:pt modelId="{BA61BF21-EAEB-4C48-888C-D789E868414D}" type="parTrans" cxnId="{6B479027-A051-4FD4-AEDD-8627913BA9E8}">
      <dgm:prSet/>
      <dgm:spPr/>
      <dgm:t>
        <a:bodyPr/>
        <a:lstStyle/>
        <a:p>
          <a:endParaRPr lang="zh-TW" altLang="en-US"/>
        </a:p>
      </dgm:t>
    </dgm:pt>
    <dgm:pt modelId="{EC00B2FC-8E86-45F8-A827-ABC6560E2484}" type="sibTrans" cxnId="{6B479027-A051-4FD4-AEDD-8627913BA9E8}">
      <dgm:prSet/>
      <dgm:spPr/>
      <dgm:t>
        <a:bodyPr/>
        <a:lstStyle/>
        <a:p>
          <a:endParaRPr lang="zh-TW" altLang="en-US"/>
        </a:p>
      </dgm:t>
    </dgm:pt>
    <dgm:pt modelId="{23D69373-1D5B-4E24-BF28-4E2ECF53D3E9}">
      <dgm:prSet phldrT="[文字]"/>
      <dgm:spPr/>
      <dgm:t>
        <a:bodyPr/>
        <a:lstStyle/>
        <a:p>
          <a:r>
            <a:rPr lang="zh-TW" altLang="en-US" dirty="0" smtClean="0"/>
            <a:t>成為台灣傳統糕餅業的領導者</a:t>
          </a:r>
          <a:endParaRPr lang="zh-TW" altLang="en-US" dirty="0"/>
        </a:p>
      </dgm:t>
    </dgm:pt>
    <dgm:pt modelId="{4E9D6E7F-77A2-456A-8C1B-AD8C43E15512}" type="parTrans" cxnId="{319286E9-EADF-4FD6-B411-23E32C1050D1}">
      <dgm:prSet/>
      <dgm:spPr/>
      <dgm:t>
        <a:bodyPr/>
        <a:lstStyle/>
        <a:p>
          <a:endParaRPr lang="zh-TW" altLang="en-US"/>
        </a:p>
      </dgm:t>
    </dgm:pt>
    <dgm:pt modelId="{AE997A17-DB05-42CE-B5CE-7291FDC38D7B}" type="sibTrans" cxnId="{319286E9-EADF-4FD6-B411-23E32C1050D1}">
      <dgm:prSet/>
      <dgm:spPr/>
      <dgm:t>
        <a:bodyPr/>
        <a:lstStyle/>
        <a:p>
          <a:endParaRPr lang="zh-TW" altLang="en-US"/>
        </a:p>
      </dgm:t>
    </dgm:pt>
    <dgm:pt modelId="{E018687C-F0AD-4A02-863B-34C0669DFDFA}">
      <dgm:prSet phldrT="[文字]" custT="1"/>
      <dgm:spPr/>
      <dgm:t>
        <a:bodyPr/>
        <a:lstStyle/>
        <a:p>
          <a:r>
            <a:rPr lang="zh-TW" altLang="en-US" sz="1400" b="1" dirty="0" smtClean="0"/>
            <a:t>使  命</a:t>
          </a:r>
          <a:endParaRPr lang="zh-TW" altLang="en-US" sz="1400" b="1" dirty="0"/>
        </a:p>
      </dgm:t>
    </dgm:pt>
    <dgm:pt modelId="{579F7165-5635-4CF1-841D-A78D3AA9D502}" type="parTrans" cxnId="{6BF4CF17-0D32-42E3-B679-AD973D79851D}">
      <dgm:prSet/>
      <dgm:spPr/>
      <dgm:t>
        <a:bodyPr/>
        <a:lstStyle/>
        <a:p>
          <a:endParaRPr lang="zh-TW" altLang="en-US"/>
        </a:p>
      </dgm:t>
    </dgm:pt>
    <dgm:pt modelId="{4E471A96-DB6C-41F8-968A-BE329496FCE0}" type="sibTrans" cxnId="{6BF4CF17-0D32-42E3-B679-AD973D79851D}">
      <dgm:prSet/>
      <dgm:spPr/>
      <dgm:t>
        <a:bodyPr/>
        <a:lstStyle/>
        <a:p>
          <a:endParaRPr lang="zh-TW" altLang="en-US"/>
        </a:p>
      </dgm:t>
    </dgm:pt>
    <dgm:pt modelId="{130C4A85-9B57-4E02-8E6E-C72B75C21CA7}">
      <dgm:prSet phldrT="[文字]"/>
      <dgm:spPr/>
      <dgm:t>
        <a:bodyPr/>
        <a:lstStyle/>
        <a:p>
          <a:r>
            <a:rPr lang="zh-TW" altLang="en-US" dirty="0" smtClean="0"/>
            <a:t>提供高品質台灣傳統糕餅</a:t>
          </a:r>
          <a:endParaRPr lang="zh-TW" altLang="en-US" dirty="0"/>
        </a:p>
      </dgm:t>
    </dgm:pt>
    <dgm:pt modelId="{62262CCE-A0D7-41B5-ABA4-52301BC76A12}" type="parTrans" cxnId="{1B28B335-01B5-447D-948C-E47AE9B5F19E}">
      <dgm:prSet/>
      <dgm:spPr/>
      <dgm:t>
        <a:bodyPr/>
        <a:lstStyle/>
        <a:p>
          <a:endParaRPr lang="zh-TW" altLang="en-US"/>
        </a:p>
      </dgm:t>
    </dgm:pt>
    <dgm:pt modelId="{ACD4BE04-8B27-43F5-B84B-9ED907FF633E}" type="sibTrans" cxnId="{1B28B335-01B5-447D-948C-E47AE9B5F19E}">
      <dgm:prSet/>
      <dgm:spPr/>
      <dgm:t>
        <a:bodyPr/>
        <a:lstStyle/>
        <a:p>
          <a:endParaRPr lang="zh-TW" altLang="en-US"/>
        </a:p>
      </dgm:t>
    </dgm:pt>
    <dgm:pt modelId="{DF4E9614-3A5A-4C62-A39D-A5F61588B088}">
      <dgm:prSet phldrT="[文字]" custT="1"/>
      <dgm:spPr/>
      <dgm:t>
        <a:bodyPr/>
        <a:lstStyle/>
        <a:p>
          <a:r>
            <a:rPr lang="zh-TW" altLang="en-US" sz="1400" b="1" dirty="0" smtClean="0"/>
            <a:t>價值觀</a:t>
          </a:r>
          <a:endParaRPr lang="zh-TW" altLang="en-US" sz="1400" b="1" dirty="0"/>
        </a:p>
      </dgm:t>
    </dgm:pt>
    <dgm:pt modelId="{5AD11187-BB2A-4123-B70C-1DB94453FC0B}" type="parTrans" cxnId="{D36A8796-C8BA-4114-B3CC-F0AE58B89D46}">
      <dgm:prSet/>
      <dgm:spPr/>
      <dgm:t>
        <a:bodyPr/>
        <a:lstStyle/>
        <a:p>
          <a:endParaRPr lang="zh-TW" altLang="en-US"/>
        </a:p>
      </dgm:t>
    </dgm:pt>
    <dgm:pt modelId="{B13E5496-2903-4533-82AF-F2BE102CFB5A}" type="sibTrans" cxnId="{D36A8796-C8BA-4114-B3CC-F0AE58B89D46}">
      <dgm:prSet/>
      <dgm:spPr/>
      <dgm:t>
        <a:bodyPr/>
        <a:lstStyle/>
        <a:p>
          <a:endParaRPr lang="zh-TW" altLang="en-US"/>
        </a:p>
      </dgm:t>
    </dgm:pt>
    <dgm:pt modelId="{EAD2F97C-01C2-4B6E-9B0E-B25748301EE0}">
      <dgm:prSet phldrT="[文字]"/>
      <dgm:spPr/>
      <dgm:t>
        <a:bodyPr/>
        <a:lstStyle/>
        <a:p>
          <a:r>
            <a:rPr lang="zh-TW" altLang="en-US" dirty="0" smtClean="0"/>
            <a:t>感恩、回饋</a:t>
          </a:r>
          <a:endParaRPr lang="zh-TW" altLang="en-US" dirty="0"/>
        </a:p>
      </dgm:t>
    </dgm:pt>
    <dgm:pt modelId="{6AC93503-0717-4D2F-899C-3A1FBC7736A9}" type="parTrans" cxnId="{5010A91E-E3AC-4991-AC29-1110A87FD4B2}">
      <dgm:prSet/>
      <dgm:spPr/>
      <dgm:t>
        <a:bodyPr/>
        <a:lstStyle/>
        <a:p>
          <a:endParaRPr lang="zh-TW" altLang="en-US"/>
        </a:p>
      </dgm:t>
    </dgm:pt>
    <dgm:pt modelId="{90006113-E944-4E12-9ED5-8566CCAD1DDF}" type="sibTrans" cxnId="{5010A91E-E3AC-4991-AC29-1110A87FD4B2}">
      <dgm:prSet/>
      <dgm:spPr/>
      <dgm:t>
        <a:bodyPr/>
        <a:lstStyle/>
        <a:p>
          <a:endParaRPr lang="zh-TW" altLang="en-US"/>
        </a:p>
      </dgm:t>
    </dgm:pt>
    <dgm:pt modelId="{7C7C518F-B92A-40AE-8D14-C113D74A14B4}">
      <dgm:prSet phldrT="[文字]"/>
      <dgm:spPr/>
      <dgm:t>
        <a:bodyPr/>
        <a:lstStyle/>
        <a:p>
          <a:r>
            <a:rPr lang="zh-TW" altLang="en-US" dirty="0" smtClean="0"/>
            <a:t>誠信、踏實、積極、創新</a:t>
          </a:r>
          <a:endParaRPr lang="zh-TW" altLang="en-US" dirty="0"/>
        </a:p>
      </dgm:t>
    </dgm:pt>
    <dgm:pt modelId="{B0E9F354-7D12-49B3-A73C-399FD87DC238}" type="parTrans" cxnId="{72D624AC-24CC-4D49-BF63-583A32362337}">
      <dgm:prSet/>
      <dgm:spPr/>
      <dgm:t>
        <a:bodyPr/>
        <a:lstStyle/>
        <a:p>
          <a:endParaRPr lang="zh-TW" altLang="en-US"/>
        </a:p>
      </dgm:t>
    </dgm:pt>
    <dgm:pt modelId="{BDE6C019-B9EE-4568-9DF6-273E9E20EB32}" type="sibTrans" cxnId="{72D624AC-24CC-4D49-BF63-583A32362337}">
      <dgm:prSet/>
      <dgm:spPr/>
      <dgm:t>
        <a:bodyPr/>
        <a:lstStyle/>
        <a:p>
          <a:endParaRPr lang="zh-TW" altLang="en-US"/>
        </a:p>
      </dgm:t>
    </dgm:pt>
    <dgm:pt modelId="{E8B4730E-502E-40F5-AF76-E6F3A963DF69}" type="pres">
      <dgm:prSet presAssocID="{81C9157E-72C2-4BB7-867D-1032875D6C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4936EE-1A4F-4AE0-80FF-F9C6020F393F}" type="pres">
      <dgm:prSet presAssocID="{63C9F40D-E138-4612-8DAA-903379220932}" presName="composite" presStyleCnt="0"/>
      <dgm:spPr/>
      <dgm:t>
        <a:bodyPr/>
        <a:lstStyle/>
        <a:p>
          <a:endParaRPr lang="zh-TW" altLang="en-US"/>
        </a:p>
      </dgm:t>
    </dgm:pt>
    <dgm:pt modelId="{FA7CE43F-6776-47B3-AD08-47D3C084FF55}" type="pres">
      <dgm:prSet presAssocID="{63C9F40D-E138-4612-8DAA-9033792209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92E946-F231-4FD6-86AD-B5C052575B83}" type="pres">
      <dgm:prSet presAssocID="{63C9F40D-E138-4612-8DAA-90337922093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993BA2-4E02-4305-B288-872C0B95357A}" type="pres">
      <dgm:prSet presAssocID="{EC00B2FC-8E86-45F8-A827-ABC6560E2484}" presName="space" presStyleCnt="0"/>
      <dgm:spPr/>
      <dgm:t>
        <a:bodyPr/>
        <a:lstStyle/>
        <a:p>
          <a:endParaRPr lang="zh-TW" altLang="en-US"/>
        </a:p>
      </dgm:t>
    </dgm:pt>
    <dgm:pt modelId="{31DA360E-DB96-4697-843E-368CC6BA254D}" type="pres">
      <dgm:prSet presAssocID="{E018687C-F0AD-4A02-863B-34C0669DFDFA}" presName="composite" presStyleCnt="0"/>
      <dgm:spPr/>
      <dgm:t>
        <a:bodyPr/>
        <a:lstStyle/>
        <a:p>
          <a:endParaRPr lang="zh-TW" altLang="en-US"/>
        </a:p>
      </dgm:t>
    </dgm:pt>
    <dgm:pt modelId="{9B9891A6-4786-46F4-BD52-A1535880A039}" type="pres">
      <dgm:prSet presAssocID="{E018687C-F0AD-4A02-863B-34C0669DFDF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02E92-C321-46C5-BB93-72EFF287F87E}" type="pres">
      <dgm:prSet presAssocID="{E018687C-F0AD-4A02-863B-34C0669DFDF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B2AFDF-2A3E-40EE-A804-F760BDF0D531}" type="pres">
      <dgm:prSet presAssocID="{4E471A96-DB6C-41F8-968A-BE329496FCE0}" presName="space" presStyleCnt="0"/>
      <dgm:spPr/>
      <dgm:t>
        <a:bodyPr/>
        <a:lstStyle/>
        <a:p>
          <a:endParaRPr lang="zh-TW" altLang="en-US"/>
        </a:p>
      </dgm:t>
    </dgm:pt>
    <dgm:pt modelId="{E476E9D0-F6E7-44B2-A085-EAB6540F109B}" type="pres">
      <dgm:prSet presAssocID="{DF4E9614-3A5A-4C62-A39D-A5F61588B088}" presName="composite" presStyleCnt="0"/>
      <dgm:spPr/>
      <dgm:t>
        <a:bodyPr/>
        <a:lstStyle/>
        <a:p>
          <a:endParaRPr lang="zh-TW" altLang="en-US"/>
        </a:p>
      </dgm:t>
    </dgm:pt>
    <dgm:pt modelId="{E2B9CDD1-8C6C-49A7-98BE-6D279C282277}" type="pres">
      <dgm:prSet presAssocID="{DF4E9614-3A5A-4C62-A39D-A5F61588B0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213DFD-A673-4BF7-9753-4E54EC774A51}" type="pres">
      <dgm:prSet presAssocID="{DF4E9614-3A5A-4C62-A39D-A5F61588B08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D624AC-24CC-4D49-BF63-583A32362337}" srcId="{DF4E9614-3A5A-4C62-A39D-A5F61588B088}" destId="{7C7C518F-B92A-40AE-8D14-C113D74A14B4}" srcOrd="1" destOrd="0" parTransId="{B0E9F354-7D12-49B3-A73C-399FD87DC238}" sibTransId="{BDE6C019-B9EE-4568-9DF6-273E9E20EB32}"/>
    <dgm:cxn modelId="{08036529-0BA6-4E60-B6C5-766E709DA0C7}" type="presOf" srcId="{EAD2F97C-01C2-4B6E-9B0E-B25748301EE0}" destId="{AD213DFD-A673-4BF7-9753-4E54EC774A51}" srcOrd="0" destOrd="0" presId="urn:microsoft.com/office/officeart/2005/8/layout/hList1"/>
    <dgm:cxn modelId="{23F0B8CF-9409-4B4C-9784-531A041943DA}" type="presOf" srcId="{7C7C518F-B92A-40AE-8D14-C113D74A14B4}" destId="{AD213DFD-A673-4BF7-9753-4E54EC774A51}" srcOrd="0" destOrd="1" presId="urn:microsoft.com/office/officeart/2005/8/layout/hList1"/>
    <dgm:cxn modelId="{58886644-0783-4F1E-AC6D-6852C39C5BB8}" type="presOf" srcId="{E018687C-F0AD-4A02-863B-34C0669DFDFA}" destId="{9B9891A6-4786-46F4-BD52-A1535880A039}" srcOrd="0" destOrd="0" presId="urn:microsoft.com/office/officeart/2005/8/layout/hList1"/>
    <dgm:cxn modelId="{193F7BC8-AD98-46B8-BB02-91615E091B41}" type="presOf" srcId="{130C4A85-9B57-4E02-8E6E-C72B75C21CA7}" destId="{1D302E92-C321-46C5-BB93-72EFF287F87E}" srcOrd="0" destOrd="0" presId="urn:microsoft.com/office/officeart/2005/8/layout/hList1"/>
    <dgm:cxn modelId="{8BA2EA24-FF60-4E35-A5D5-178B5DFA21F3}" type="presOf" srcId="{23D69373-1D5B-4E24-BF28-4E2ECF53D3E9}" destId="{8D92E946-F231-4FD6-86AD-B5C052575B83}" srcOrd="0" destOrd="0" presId="urn:microsoft.com/office/officeart/2005/8/layout/hList1"/>
    <dgm:cxn modelId="{E9C84B68-B207-418C-8207-5DD5083503B4}" type="presOf" srcId="{81C9157E-72C2-4BB7-867D-1032875D6CCC}" destId="{E8B4730E-502E-40F5-AF76-E6F3A963DF69}" srcOrd="0" destOrd="0" presId="urn:microsoft.com/office/officeart/2005/8/layout/hList1"/>
    <dgm:cxn modelId="{F50D41CB-9DA0-438F-863D-4722CAEB6DDB}" type="presOf" srcId="{DF4E9614-3A5A-4C62-A39D-A5F61588B088}" destId="{E2B9CDD1-8C6C-49A7-98BE-6D279C282277}" srcOrd="0" destOrd="0" presId="urn:microsoft.com/office/officeart/2005/8/layout/hList1"/>
    <dgm:cxn modelId="{5010A91E-E3AC-4991-AC29-1110A87FD4B2}" srcId="{DF4E9614-3A5A-4C62-A39D-A5F61588B088}" destId="{EAD2F97C-01C2-4B6E-9B0E-B25748301EE0}" srcOrd="0" destOrd="0" parTransId="{6AC93503-0717-4D2F-899C-3A1FBC7736A9}" sibTransId="{90006113-E944-4E12-9ED5-8566CCAD1DDF}"/>
    <dgm:cxn modelId="{1B28B335-01B5-447D-948C-E47AE9B5F19E}" srcId="{E018687C-F0AD-4A02-863B-34C0669DFDFA}" destId="{130C4A85-9B57-4E02-8E6E-C72B75C21CA7}" srcOrd="0" destOrd="0" parTransId="{62262CCE-A0D7-41B5-ABA4-52301BC76A12}" sibTransId="{ACD4BE04-8B27-43F5-B84B-9ED907FF633E}"/>
    <dgm:cxn modelId="{319286E9-EADF-4FD6-B411-23E32C1050D1}" srcId="{63C9F40D-E138-4612-8DAA-903379220932}" destId="{23D69373-1D5B-4E24-BF28-4E2ECF53D3E9}" srcOrd="0" destOrd="0" parTransId="{4E9D6E7F-77A2-456A-8C1B-AD8C43E15512}" sibTransId="{AE997A17-DB05-42CE-B5CE-7291FDC38D7B}"/>
    <dgm:cxn modelId="{6BF4CF17-0D32-42E3-B679-AD973D79851D}" srcId="{81C9157E-72C2-4BB7-867D-1032875D6CCC}" destId="{E018687C-F0AD-4A02-863B-34C0669DFDFA}" srcOrd="1" destOrd="0" parTransId="{579F7165-5635-4CF1-841D-A78D3AA9D502}" sibTransId="{4E471A96-DB6C-41F8-968A-BE329496FCE0}"/>
    <dgm:cxn modelId="{D36A8796-C8BA-4114-B3CC-F0AE58B89D46}" srcId="{81C9157E-72C2-4BB7-867D-1032875D6CCC}" destId="{DF4E9614-3A5A-4C62-A39D-A5F61588B088}" srcOrd="2" destOrd="0" parTransId="{5AD11187-BB2A-4123-B70C-1DB94453FC0B}" sibTransId="{B13E5496-2903-4533-82AF-F2BE102CFB5A}"/>
    <dgm:cxn modelId="{6B479027-A051-4FD4-AEDD-8627913BA9E8}" srcId="{81C9157E-72C2-4BB7-867D-1032875D6CCC}" destId="{63C9F40D-E138-4612-8DAA-903379220932}" srcOrd="0" destOrd="0" parTransId="{BA61BF21-EAEB-4C48-888C-D789E868414D}" sibTransId="{EC00B2FC-8E86-45F8-A827-ABC6560E2484}"/>
    <dgm:cxn modelId="{15992FA2-4801-4BE8-AF66-5B25421BE820}" type="presOf" srcId="{63C9F40D-E138-4612-8DAA-903379220932}" destId="{FA7CE43F-6776-47B3-AD08-47D3C084FF55}" srcOrd="0" destOrd="0" presId="urn:microsoft.com/office/officeart/2005/8/layout/hList1"/>
    <dgm:cxn modelId="{4E022838-F1D5-4F1B-9371-A876A4C6DA1F}" type="presParOf" srcId="{E8B4730E-502E-40F5-AF76-E6F3A963DF69}" destId="{8E4936EE-1A4F-4AE0-80FF-F9C6020F393F}" srcOrd="0" destOrd="0" presId="urn:microsoft.com/office/officeart/2005/8/layout/hList1"/>
    <dgm:cxn modelId="{99BD2993-5F90-41C8-9311-A19B5D18D167}" type="presParOf" srcId="{8E4936EE-1A4F-4AE0-80FF-F9C6020F393F}" destId="{FA7CE43F-6776-47B3-AD08-47D3C084FF55}" srcOrd="0" destOrd="0" presId="urn:microsoft.com/office/officeart/2005/8/layout/hList1"/>
    <dgm:cxn modelId="{9A60C99D-2B7B-43D6-858A-8B8489DA49CD}" type="presParOf" srcId="{8E4936EE-1A4F-4AE0-80FF-F9C6020F393F}" destId="{8D92E946-F231-4FD6-86AD-B5C052575B83}" srcOrd="1" destOrd="0" presId="urn:microsoft.com/office/officeart/2005/8/layout/hList1"/>
    <dgm:cxn modelId="{DD6BF481-2FD9-4EDA-9A92-3B537741A5DA}" type="presParOf" srcId="{E8B4730E-502E-40F5-AF76-E6F3A963DF69}" destId="{7C993BA2-4E02-4305-B288-872C0B95357A}" srcOrd="1" destOrd="0" presId="urn:microsoft.com/office/officeart/2005/8/layout/hList1"/>
    <dgm:cxn modelId="{B81EE922-CB98-443C-ACDF-FC3827469370}" type="presParOf" srcId="{E8B4730E-502E-40F5-AF76-E6F3A963DF69}" destId="{31DA360E-DB96-4697-843E-368CC6BA254D}" srcOrd="2" destOrd="0" presId="urn:microsoft.com/office/officeart/2005/8/layout/hList1"/>
    <dgm:cxn modelId="{33F5A8BD-D811-4A3D-889F-FCB3F7E9321C}" type="presParOf" srcId="{31DA360E-DB96-4697-843E-368CC6BA254D}" destId="{9B9891A6-4786-46F4-BD52-A1535880A039}" srcOrd="0" destOrd="0" presId="urn:microsoft.com/office/officeart/2005/8/layout/hList1"/>
    <dgm:cxn modelId="{5FD620D0-1F8D-43F9-B198-4557BA002F10}" type="presParOf" srcId="{31DA360E-DB96-4697-843E-368CC6BA254D}" destId="{1D302E92-C321-46C5-BB93-72EFF287F87E}" srcOrd="1" destOrd="0" presId="urn:microsoft.com/office/officeart/2005/8/layout/hList1"/>
    <dgm:cxn modelId="{DCBB60A8-E34B-451D-8F19-0564BB804288}" type="presParOf" srcId="{E8B4730E-502E-40F5-AF76-E6F3A963DF69}" destId="{F2B2AFDF-2A3E-40EE-A804-F760BDF0D531}" srcOrd="3" destOrd="0" presId="urn:microsoft.com/office/officeart/2005/8/layout/hList1"/>
    <dgm:cxn modelId="{C68F1670-8D51-4BF3-A91F-F1F3E3270E45}" type="presParOf" srcId="{E8B4730E-502E-40F5-AF76-E6F3A963DF69}" destId="{E476E9D0-F6E7-44B2-A085-EAB6540F109B}" srcOrd="4" destOrd="0" presId="urn:microsoft.com/office/officeart/2005/8/layout/hList1"/>
    <dgm:cxn modelId="{FCDB832A-93D3-4642-8AA5-162AA7CBFA6C}" type="presParOf" srcId="{E476E9D0-F6E7-44B2-A085-EAB6540F109B}" destId="{E2B9CDD1-8C6C-49A7-98BE-6D279C282277}" srcOrd="0" destOrd="0" presId="urn:microsoft.com/office/officeart/2005/8/layout/hList1"/>
    <dgm:cxn modelId="{265368ED-C8E9-466B-9952-7B378ECB75AD}" type="presParOf" srcId="{E476E9D0-F6E7-44B2-A085-EAB6540F109B}" destId="{AD213DFD-A673-4BF7-9753-4E54EC774A5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DF81-8B96-4149-B742-BFCC3697B721}" type="datetimeFigureOut">
              <a:rPr lang="zh-TW" altLang="en-US" smtClean="0"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B09B3-0298-4E0D-B9C0-BC9971D7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99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121E5-826F-49A3-8E3A-85455CA490C5}" type="slidenum">
              <a:rPr lang="en-US" altLang="zh-TW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584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04" name="備忘稿版面配置區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起家靠媽祖、成長靠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裕珍馨成功策略分析如下</a:t>
            </a:r>
            <a:r>
              <a:rPr lang="en-US" altLang="zh-TW" smtClean="0"/>
              <a:t>:</a:t>
            </a:r>
          </a:p>
          <a:p>
            <a:pPr eaLnBrk="1" hangingPunct="1"/>
            <a:r>
              <a:rPr lang="zh-TW" altLang="en-US" smtClean="0"/>
              <a:t>以服務社會及公益活動建立企業形象</a:t>
            </a:r>
            <a:r>
              <a:rPr lang="en-US" altLang="zh-TW" smtClean="0"/>
              <a:t>,</a:t>
            </a:r>
            <a:r>
              <a:rPr lang="zh-TW" altLang="en-US" smtClean="0"/>
              <a:t>提高社會認定</a:t>
            </a:r>
          </a:p>
          <a:p>
            <a:pPr eaLnBrk="1" hangingPunct="1"/>
            <a:r>
              <a:rPr lang="zh-TW" altLang="en-US" smtClean="0"/>
              <a:t>不斷提升服務品質及衛生與生產技術</a:t>
            </a:r>
          </a:p>
          <a:p>
            <a:pPr eaLnBrk="1" hangingPunct="1"/>
            <a:r>
              <a:rPr lang="zh-TW" altLang="en-US" smtClean="0"/>
              <a:t>不斷改良產品</a:t>
            </a:r>
            <a:r>
              <a:rPr lang="en-US" altLang="zh-TW" smtClean="0"/>
              <a:t>,</a:t>
            </a:r>
            <a:r>
              <a:rPr lang="zh-TW" altLang="en-US" smtClean="0"/>
              <a:t>以符合現代人口感</a:t>
            </a:r>
          </a:p>
          <a:p>
            <a:pPr eaLnBrk="1" hangingPunct="1"/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  <a:r>
              <a:rPr lang="en-US" altLang="zh-TW" smtClean="0"/>
              <a:t>,</a:t>
            </a:r>
            <a:r>
              <a:rPr lang="zh-TW" altLang="en-US" smtClean="0"/>
              <a:t>擴大推廣行銷</a:t>
            </a:r>
            <a:r>
              <a:rPr lang="en-US" altLang="zh-TW" smtClean="0"/>
              <a:t>,</a:t>
            </a:r>
            <a:r>
              <a:rPr lang="zh-TW" altLang="en-US" smtClean="0"/>
              <a:t>並將企業公益活動公佈</a:t>
            </a:r>
            <a:r>
              <a:rPr lang="en-US" altLang="zh-TW" smtClean="0"/>
              <a:t>,</a:t>
            </a:r>
            <a:r>
              <a:rPr lang="zh-TW" altLang="en-US" smtClean="0"/>
              <a:t>提升媒體廣告效果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358405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3FB680-9597-4631-B38E-D7B244FBE4DE}" type="slidenum">
              <a:rPr lang="en-US" altLang="zh-TW" sz="1200">
                <a:solidFill>
                  <a:prstClr val="black"/>
                </a:solidFill>
              </a:rPr>
              <a:pPr algn="r"/>
              <a:t>6</a:t>
            </a:fld>
            <a:endParaRPr lang="en-US" altLang="zh-TW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8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D9E4C-C06A-4311-9328-F959184A8A06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通用汽車引進中國大陸的汽車品牌，包括別克、雪佛蘭、歐寶、凱迪拉克、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Saab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與五菱等，據該公司對外宣稱，未來二、三年內還將繼續推出近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20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款產品，其中應該涵蓋與大陸合資汽車廠的產品，款式從台灣熟知的房車到流行的休旅車都有，顯示通用汽車欲以全球資源及領先地位，展現擴大市場占有率的雄心。</a:t>
            </a:r>
          </a:p>
          <a:p>
            <a:pPr eaLnBrk="1" hangingPunct="1"/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中國大陸汽車業多是合資企業，通用汽車從早期就和上海汽車集團合資設廠，雙方各自提供優勢與資源，架構起「泛亞模式」，這是一種共通平台的建立過程。通用汽車引進全球的卓越研發經驗，與上海汽車在大陸合作研發新產品，就地生產、銷售。這種以提升產業價值鏈的合作動力，帶給通用汽車早一步達到規模化經營的目標，近來通用汽車又宣布了總投資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30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億美金的具體發展計畫，並通過新建以及擴建設施擴大其在華合資企業的產能，有計畫在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2007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年時，整車總產能將由目前的年產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53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萬輛提升至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130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萬輛。</a:t>
            </a:r>
          </a:p>
          <a:p>
            <a:pPr eaLnBrk="1" hangingPunct="1"/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成立於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1908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年。史隆出任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副總時，該公司還是一家小型汽車製造公司。當時整個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具有數十個品牌，成員包括別克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(Buick)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、奧斯摩比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(Oldsmobile)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、凱迪拉克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(Cadillac)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、奧克蘭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(Oakland)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－－即龐帝克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(Pontiac)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Ewing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Marquette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Welch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Scripps-Booth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Sheridan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Elmore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，和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Rapid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Reliance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貨車等，初期因管理失當，造成各家品牌在同一市場內競爭。在腹背受困情況下，史隆果敢地將旗下數十個汽車品牌按檔次畫分，以「一個市場一個品牌」的原則，大刀闊斧斬成幾個互不競爭的「旗艦品牌」，積極投入市場。車系在經過史隆大力整合之後，僅剩別克、奧斯摩比、凱迪拉克和奧克蘭四個車種還繼續製造。隨後在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1925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繼續買下英國的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Vauxhall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汽車公司，並於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1928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年買下德國歐寶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(Adam Opel)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Vauxhall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汽車公司。</a:t>
            </a:r>
          </a:p>
          <a:p>
            <a:pPr eaLnBrk="1" hangingPunct="1"/>
            <a:endParaRPr lang="en-US" altLang="zh-TW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83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50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1244181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931756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86124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334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3327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27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141128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69956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6203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95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7EDE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pic>
        <p:nvPicPr>
          <p:cNvPr id="41988" name="Picture 7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81925" y="0"/>
            <a:ext cx="13620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68313" y="1052513"/>
            <a:ext cx="8675687" cy="0"/>
          </a:xfrm>
          <a:prstGeom prst="line">
            <a:avLst/>
          </a:prstGeom>
          <a:noFill/>
          <a:ln w="57150" cmpd="thickThin">
            <a:solidFill>
              <a:srgbClr val="DBA4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0" y="6407150"/>
            <a:ext cx="8429625" cy="46038"/>
          </a:xfrm>
          <a:prstGeom prst="line">
            <a:avLst/>
          </a:prstGeom>
          <a:noFill/>
          <a:ln w="57150" cmpd="thinThick">
            <a:solidFill>
              <a:srgbClr val="DBA4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19063" y="6457950"/>
            <a:ext cx="2122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裕珍馨商業</a:t>
            </a:r>
            <a:r>
              <a:rPr lang="en-US" altLang="zh-TW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e</a:t>
            </a: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化策略分析簡報</a:t>
            </a:r>
            <a:endParaRPr lang="en-US" altLang="zh-TW" sz="1200" dirty="0">
              <a:solidFill>
                <a:srgbClr val="C7726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643813" y="6456363"/>
            <a:ext cx="706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第</a:t>
            </a:r>
            <a:fld id="{D467BA19-7751-4FBE-94F2-61E345870DE1}" type="slidenum">
              <a:rPr lang="zh-TW" altLang="en-US" sz="1000">
                <a:solidFill>
                  <a:srgbClr val="C77261"/>
                </a:solidFill>
                <a:latin typeface="Verdana" pitchFamily="34" charset="0"/>
                <a:cs typeface="Arial" charset="0"/>
              </a:rPr>
              <a:pPr>
                <a:defRPr/>
              </a:pPr>
              <a:t>‹#›</a:t>
            </a:fld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頁</a:t>
            </a:r>
            <a:endParaRPr lang="en-US" altLang="zh-TW" sz="1200" dirty="0">
              <a:solidFill>
                <a:srgbClr val="C77261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9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Verdana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ü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Microsoft_Word_97_-_2003___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Microsoft_Word_97_-_2003___2.doc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Microsoft_Word_97_-_2003___3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../93&#35506;&#31243;&#25945;&#26448;/931EmbaMis/&#24314;&#35525;MIS_1.doc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AD77C-C7AF-433C-9716-A7BB1992545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56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349500"/>
            <a:ext cx="8229600" cy="1143000"/>
          </a:xfrm>
          <a:solidFill>
            <a:srgbClr val="FF5050"/>
          </a:solidFill>
        </p:spPr>
        <p:txBody>
          <a:bodyPr/>
          <a:lstStyle/>
          <a:p>
            <a:pPr marL="539750" indent="-539750" algn="l" eaLnBrk="1" hangingPunct="1">
              <a:defRPr/>
            </a:pPr>
            <a:r>
              <a:rPr lang="en-US" altLang="zh-TW" sz="3600" smtClean="0"/>
              <a:t>4. </a:t>
            </a:r>
            <a:r>
              <a:rPr lang="zh-TW" altLang="en-US" sz="3600" smtClean="0"/>
              <a:t>資訊系統策略規劃的工具與應用應如何進行？ </a:t>
            </a:r>
          </a:p>
        </p:txBody>
      </p:sp>
      <p:pic>
        <p:nvPicPr>
          <p:cNvPr id="159748" name="Picture 5" descr="j029516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11863" y="3141663"/>
            <a:ext cx="1655762" cy="1616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CCBCA-37C8-4023-AAAB-3D25AA1CB9DC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44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策略的實力元素</a:t>
            </a:r>
          </a:p>
        </p:txBody>
      </p:sp>
      <p:pic>
        <p:nvPicPr>
          <p:cNvPr id="167940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447800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45316" name="Text Box 4"/>
          <p:cNvSpPr txBox="1">
            <a:spLocks noChangeAspect="1" noChangeArrowheads="1"/>
          </p:cNvSpPr>
          <p:nvPr/>
        </p:nvSpPr>
        <p:spPr bwMode="auto">
          <a:xfrm>
            <a:off x="3810000" y="20701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人本能力</a:t>
            </a:r>
          </a:p>
        </p:txBody>
      </p:sp>
      <p:sp>
        <p:nvSpPr>
          <p:cNvPr id="2445317" name="Text Box 5"/>
          <p:cNvSpPr txBox="1">
            <a:spLocks noChangeAspect="1" noChangeArrowheads="1"/>
          </p:cNvSpPr>
          <p:nvPr/>
        </p:nvSpPr>
        <p:spPr bwMode="auto">
          <a:xfrm>
            <a:off x="5410200" y="36861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2445318" name="Text Box 6"/>
          <p:cNvSpPr txBox="1">
            <a:spLocks noChangeAspect="1" noChangeArrowheads="1"/>
          </p:cNvSpPr>
          <p:nvPr/>
        </p:nvSpPr>
        <p:spPr bwMode="auto">
          <a:xfrm>
            <a:off x="2819400" y="36099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競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爭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2445319" name="Text Box 7"/>
          <p:cNvSpPr txBox="1">
            <a:spLocks noChangeAspect="1" noChangeArrowheads="1"/>
          </p:cNvSpPr>
          <p:nvPr/>
        </p:nvSpPr>
        <p:spPr bwMode="auto">
          <a:xfrm>
            <a:off x="33528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特質</a:t>
            </a:r>
          </a:p>
        </p:txBody>
      </p:sp>
      <p:sp>
        <p:nvSpPr>
          <p:cNvPr id="2445320" name="Text Box 8"/>
          <p:cNvSpPr txBox="1">
            <a:spLocks noChangeAspect="1" noChangeArrowheads="1"/>
          </p:cNvSpPr>
          <p:nvPr/>
        </p:nvSpPr>
        <p:spPr bwMode="auto">
          <a:xfrm>
            <a:off x="48006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專長</a:t>
            </a:r>
          </a:p>
        </p:txBody>
      </p:sp>
      <p:sp>
        <p:nvSpPr>
          <p:cNvPr id="2445321" name="Text Box 9"/>
          <p:cNvSpPr txBox="1">
            <a:spLocks noChangeAspect="1" noChangeArrowheads="1"/>
          </p:cNvSpPr>
          <p:nvPr/>
        </p:nvSpPr>
        <p:spPr bwMode="auto">
          <a:xfrm>
            <a:off x="4038600" y="4267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2445322" name="Text Box 10"/>
          <p:cNvSpPr txBox="1">
            <a:spLocks noChangeAspect="1" noChangeArrowheads="1"/>
          </p:cNvSpPr>
          <p:nvPr/>
        </p:nvSpPr>
        <p:spPr bwMode="auto">
          <a:xfrm>
            <a:off x="3962400" y="33528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8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167948" name="Picture 11" descr="j022374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4941888"/>
            <a:ext cx="1619250" cy="1304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16" grpId="0" autoUpdateAnimBg="0"/>
      <p:bldP spid="2445317" grpId="0" autoUpdateAnimBg="0"/>
      <p:bldP spid="2445318" grpId="0" autoUpdateAnimBg="0"/>
      <p:bldP spid="2445319" grpId="0" autoUpdateAnimBg="0"/>
      <p:bldP spid="2445320" grpId="0" autoUpdateAnimBg="0"/>
      <p:bldP spid="2445321" grpId="0" autoUpdateAnimBg="0"/>
      <p:bldP spid="244532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653BE-4319-4043-BA25-E03FF62F99C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1219200"/>
            <a:ext cx="5351463" cy="4732338"/>
            <a:chOff x="1296" y="768"/>
            <a:chExt cx="3371" cy="2981"/>
          </a:xfrm>
        </p:grpSpPr>
        <p:sp>
          <p:nvSpPr>
            <p:cNvPr id="168974" name="Oval 3"/>
            <p:cNvSpPr>
              <a:spLocks noChangeArrowheads="1"/>
            </p:cNvSpPr>
            <p:nvPr/>
          </p:nvSpPr>
          <p:spPr bwMode="auto">
            <a:xfrm>
              <a:off x="1296" y="768"/>
              <a:ext cx="3371" cy="29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75" name="Text Box 4"/>
            <p:cNvSpPr txBox="1">
              <a:spLocks noChangeArrowheads="1"/>
            </p:cNvSpPr>
            <p:nvPr/>
          </p:nvSpPr>
          <p:spPr bwMode="auto">
            <a:xfrm>
              <a:off x="2832" y="91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政治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6" name="Text Box 5"/>
            <p:cNvSpPr txBox="1">
              <a:spLocks noChangeArrowheads="1"/>
            </p:cNvSpPr>
            <p:nvPr/>
          </p:nvSpPr>
          <p:spPr bwMode="auto">
            <a:xfrm>
              <a:off x="3792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經濟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7" name="Text Box 6"/>
            <p:cNvSpPr txBox="1">
              <a:spLocks noChangeArrowheads="1"/>
            </p:cNvSpPr>
            <p:nvPr/>
          </p:nvSpPr>
          <p:spPr bwMode="auto">
            <a:xfrm>
              <a:off x="3744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科技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8" name="Text Box 7"/>
            <p:cNvSpPr txBox="1">
              <a:spLocks noChangeArrowheads="1"/>
            </p:cNvSpPr>
            <p:nvPr/>
          </p:nvSpPr>
          <p:spPr bwMode="auto">
            <a:xfrm>
              <a:off x="1824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生態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9" name="Text Box 8"/>
            <p:cNvSpPr txBox="1">
              <a:spLocks noChangeArrowheads="1"/>
            </p:cNvSpPr>
            <p:nvPr/>
          </p:nvSpPr>
          <p:spPr bwMode="auto">
            <a:xfrm>
              <a:off x="1728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80" name="Line 9"/>
            <p:cNvSpPr>
              <a:spLocks noChangeShapeType="1"/>
            </p:cNvSpPr>
            <p:nvPr/>
          </p:nvSpPr>
          <p:spPr bwMode="auto">
            <a:xfrm>
              <a:off x="2117" y="3533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46346" name="Text Box 10"/>
            <p:cNvSpPr txBox="1">
              <a:spLocks noChangeArrowheads="1"/>
            </p:cNvSpPr>
            <p:nvPr/>
          </p:nvSpPr>
          <p:spPr bwMode="auto">
            <a:xfrm>
              <a:off x="2640" y="35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間接環境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82" name="Text Box 11"/>
            <p:cNvSpPr txBox="1">
              <a:spLocks noChangeArrowheads="1"/>
            </p:cNvSpPr>
            <p:nvPr/>
          </p:nvSpPr>
          <p:spPr bwMode="auto">
            <a:xfrm>
              <a:off x="4224" y="18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法律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3" name="Text Box 12"/>
            <p:cNvSpPr txBox="1">
              <a:spLocks noChangeArrowheads="1"/>
            </p:cNvSpPr>
            <p:nvPr/>
          </p:nvSpPr>
          <p:spPr bwMode="auto">
            <a:xfrm>
              <a:off x="1392" y="1776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宗教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4" name="Text Box 13"/>
            <p:cNvSpPr txBox="1">
              <a:spLocks noChangeArrowheads="1"/>
            </p:cNvSpPr>
            <p:nvPr/>
          </p:nvSpPr>
          <p:spPr bwMode="auto">
            <a:xfrm>
              <a:off x="1430" y="2425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人口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5" name="Text Box 14"/>
            <p:cNvSpPr txBox="1">
              <a:spLocks noChangeArrowheads="1"/>
            </p:cNvSpPr>
            <p:nvPr/>
          </p:nvSpPr>
          <p:spPr bwMode="auto">
            <a:xfrm>
              <a:off x="4176" y="254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教育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81313" y="1905000"/>
            <a:ext cx="3773487" cy="3429000"/>
            <a:chOff x="1815" y="1200"/>
            <a:chExt cx="2377" cy="2160"/>
          </a:xfrm>
        </p:grpSpPr>
        <p:sp>
          <p:nvSpPr>
            <p:cNvPr id="168966" name="Oval 16"/>
            <p:cNvSpPr>
              <a:spLocks noChangeArrowheads="1"/>
            </p:cNvSpPr>
            <p:nvPr/>
          </p:nvSpPr>
          <p:spPr bwMode="auto">
            <a:xfrm>
              <a:off x="1815" y="1200"/>
              <a:ext cx="2377" cy="21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67" name="Text Box 17"/>
            <p:cNvSpPr txBox="1">
              <a:spLocks noChangeArrowheads="1"/>
            </p:cNvSpPr>
            <p:nvPr/>
          </p:nvSpPr>
          <p:spPr bwMode="auto">
            <a:xfrm>
              <a:off x="220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產業科技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68" name="Text Box 18"/>
            <p:cNvSpPr txBox="1">
              <a:spLocks noChangeArrowheads="1"/>
            </p:cNvSpPr>
            <p:nvPr/>
          </p:nvSpPr>
          <p:spPr bwMode="auto">
            <a:xfrm>
              <a:off x="316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產業人力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69" name="Text Box 19"/>
            <p:cNvSpPr txBox="1">
              <a:spLocks noChangeArrowheads="1"/>
            </p:cNvSpPr>
            <p:nvPr/>
          </p:nvSpPr>
          <p:spPr bwMode="auto">
            <a:xfrm>
              <a:off x="2208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供應商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70" name="Text Box 20"/>
            <p:cNvSpPr txBox="1">
              <a:spLocks noChangeArrowheads="1"/>
            </p:cNvSpPr>
            <p:nvPr/>
          </p:nvSpPr>
          <p:spPr bwMode="auto">
            <a:xfrm>
              <a:off x="3360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競爭者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1" name="Line 21"/>
            <p:cNvSpPr>
              <a:spLocks noChangeShapeType="1"/>
            </p:cNvSpPr>
            <p:nvPr/>
          </p:nvSpPr>
          <p:spPr bwMode="auto">
            <a:xfrm>
              <a:off x="2333" y="3144"/>
              <a:ext cx="13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72" name="Rectangle 22"/>
            <p:cNvSpPr>
              <a:spLocks noChangeArrowheads="1"/>
            </p:cNvSpPr>
            <p:nvPr/>
          </p:nvSpPr>
          <p:spPr bwMode="auto">
            <a:xfrm>
              <a:off x="2832" y="21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446359" name="Text Box 23"/>
            <p:cNvSpPr txBox="1">
              <a:spLocks noChangeArrowheads="1"/>
            </p:cNvSpPr>
            <p:nvPr/>
          </p:nvSpPr>
          <p:spPr bwMode="auto">
            <a:xfrm>
              <a:off x="2640" y="312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直接環境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2446360" name="Rectangle 24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OT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C4B3A-C796-43E3-83CE-A5A79A34F9F7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2447362" name="Object 2"/>
          <p:cNvGraphicFramePr>
            <a:graphicFrameLocks noChangeAspect="1"/>
          </p:cNvGraphicFramePr>
          <p:nvPr/>
        </p:nvGraphicFramePr>
        <p:xfrm>
          <a:off x="914400" y="838200"/>
          <a:ext cx="7391400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文件" r:id="rId4" imgW="5505480" imgH="4123440" progId="Word.Document.8">
                  <p:embed/>
                </p:oleObj>
              </mc:Choice>
              <mc:Fallback>
                <p:oleObj name="文件" r:id="rId4" imgW="5505480" imgH="41234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391400" cy="54260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363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E6861-DDC2-4A3B-A223-484FBB5DB0DA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6781800" y="3886200"/>
            <a:ext cx="1981200" cy="1676400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5029200" y="3886200"/>
            <a:ext cx="15240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2667000" y="3886200"/>
            <a:ext cx="2209800" cy="19050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990600" y="3886200"/>
            <a:ext cx="1600200" cy="23622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2448390" name="Object 6"/>
          <p:cNvGraphicFramePr>
            <a:graphicFrameLocks noChangeAspect="1"/>
          </p:cNvGraphicFramePr>
          <p:nvPr/>
        </p:nvGraphicFramePr>
        <p:xfrm>
          <a:off x="1068388" y="909638"/>
          <a:ext cx="7518400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文件" r:id="rId4" imgW="5518080" imgH="2158920" progId="Word.Document.8">
                  <p:embed/>
                </p:oleObj>
              </mc:Choice>
              <mc:Fallback>
                <p:oleObj name="文件" r:id="rId4" imgW="5518080" imgH="21589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909638"/>
                        <a:ext cx="7518400" cy="29289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8391" name="Rectangle 7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映對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16081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教育訓練，實戰中鍛鍊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S2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物流強、配銷通路革新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S3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銷售據點廣涉全省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服務多元化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S5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商譽極佳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S6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顧客多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S7 24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小時便利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S8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擁有雄厚資本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S9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分權組織架構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S10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廣告策略成功 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2667000" y="3962400"/>
            <a:ext cx="22574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社會對企業責任的重視抬頭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社區願意提供有社會責任銷售據點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建教合作興起（三明治大學）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購買族群層級廣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顧客強調地緣便利，購買方便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顧客對服務需求項目增加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顧客對產品附加價值創造性需求高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O8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顧客對飲食國際化需求高 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13906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產品價格高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基層人力流失率高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W3 EC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尚未起步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培訓員工成本壓力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產品種類受限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熟食品質控制不易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失竊率高</a:t>
            </a:r>
          </a:p>
          <a:p>
            <a:pPr algn="l"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6781800" y="3962400"/>
            <a:ext cx="19954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環保意識強烈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競爭對手多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24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小時大型購物商場興起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網路購物盛行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社會風氣不佳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競爭環境改變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產權體制的變革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D7996-3B2B-4F35-B7CE-F45FE2CF39A8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6019800" y="1676400"/>
            <a:ext cx="2606675" cy="1860550"/>
            <a:chOff x="4118" y="1128"/>
            <a:chExt cx="2051" cy="1464"/>
          </a:xfrm>
        </p:grpSpPr>
        <p:sp>
          <p:nvSpPr>
            <p:cNvPr id="170023" name="Text Box 3"/>
            <p:cNvSpPr txBox="1">
              <a:spLocks noChangeAspect="1" noChangeArrowheads="1"/>
            </p:cNvSpPr>
            <p:nvPr/>
          </p:nvSpPr>
          <p:spPr bwMode="auto">
            <a:xfrm>
              <a:off x="4118" y="1128"/>
              <a:ext cx="2051" cy="289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同步策略搭配的類型一</a:t>
              </a:r>
            </a:p>
          </p:txBody>
        </p:sp>
        <p:sp>
          <p:nvSpPr>
            <p:cNvPr id="170024" name="Oval 4"/>
            <p:cNvSpPr>
              <a:spLocks noChangeAspect="1" noChangeArrowheads="1"/>
            </p:cNvSpPr>
            <p:nvPr/>
          </p:nvSpPr>
          <p:spPr bwMode="auto">
            <a:xfrm>
              <a:off x="4224" y="144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70025" name="Line 5"/>
            <p:cNvSpPr>
              <a:spLocks noChangeAspect="1" noChangeShapeType="1"/>
            </p:cNvSpPr>
            <p:nvPr/>
          </p:nvSpPr>
          <p:spPr bwMode="auto">
            <a:xfrm>
              <a:off x="4416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6" name="Oval 6"/>
            <p:cNvSpPr>
              <a:spLocks noChangeAspect="1"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70027" name="Line 7"/>
            <p:cNvSpPr>
              <a:spLocks noChangeAspect="1" noChangeShapeType="1"/>
            </p:cNvSpPr>
            <p:nvPr/>
          </p:nvSpPr>
          <p:spPr bwMode="auto">
            <a:xfrm>
              <a:off x="4416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8" name="Oval 8"/>
            <p:cNvSpPr>
              <a:spLocks noChangeAspect="1" noChangeArrowheads="1"/>
            </p:cNvSpPr>
            <p:nvPr/>
          </p:nvSpPr>
          <p:spPr bwMode="auto">
            <a:xfrm>
              <a:off x="4224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70029" name="Line 9"/>
            <p:cNvSpPr>
              <a:spLocks noChangeAspect="1" noChangeShapeType="1"/>
            </p:cNvSpPr>
            <p:nvPr/>
          </p:nvSpPr>
          <p:spPr bwMode="auto">
            <a:xfrm>
              <a:off x="4416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30" name="Oval 10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70031" name="Line 11"/>
            <p:cNvSpPr>
              <a:spLocks noChangeAspect="1" noChangeShapeType="1"/>
            </p:cNvSpPr>
            <p:nvPr/>
          </p:nvSpPr>
          <p:spPr bwMode="auto">
            <a:xfrm>
              <a:off x="4416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19800" y="3886200"/>
            <a:ext cx="2606675" cy="625475"/>
            <a:chOff x="4176" y="2160"/>
            <a:chExt cx="1642" cy="394"/>
          </a:xfrm>
        </p:grpSpPr>
        <p:sp>
          <p:nvSpPr>
            <p:cNvPr id="170015" name="Text Box 13"/>
            <p:cNvSpPr txBox="1">
              <a:spLocks noChangeAspect="1" noChangeArrowheads="1"/>
            </p:cNvSpPr>
            <p:nvPr/>
          </p:nvSpPr>
          <p:spPr bwMode="auto">
            <a:xfrm>
              <a:off x="4176" y="2160"/>
              <a:ext cx="1642" cy="231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線性策略搭配的類型二</a:t>
              </a:r>
            </a:p>
          </p:txBody>
        </p:sp>
        <p:sp>
          <p:nvSpPr>
            <p:cNvPr id="170016" name="Oval 14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70017" name="Oval 15"/>
            <p:cNvSpPr>
              <a:spLocks noChangeAspect="1" noChangeArrowheads="1"/>
            </p:cNvSpPr>
            <p:nvPr/>
          </p:nvSpPr>
          <p:spPr bwMode="auto">
            <a:xfrm>
              <a:off x="4560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70018" name="Oval 16"/>
            <p:cNvSpPr>
              <a:spLocks noChangeAspect="1" noChangeArrowheads="1"/>
            </p:cNvSpPr>
            <p:nvPr/>
          </p:nvSpPr>
          <p:spPr bwMode="auto">
            <a:xfrm>
              <a:off x="4896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70019" name="Oval 17"/>
            <p:cNvSpPr>
              <a:spLocks noChangeAspect="1" noChangeArrowheads="1"/>
            </p:cNvSpPr>
            <p:nvPr/>
          </p:nvSpPr>
          <p:spPr bwMode="auto">
            <a:xfrm>
              <a:off x="5232" y="2400"/>
              <a:ext cx="154" cy="15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70020" name="Line 18"/>
            <p:cNvSpPr>
              <a:spLocks noChangeAspect="1" noChangeShapeType="1"/>
            </p:cNvSpPr>
            <p:nvPr/>
          </p:nvSpPr>
          <p:spPr bwMode="auto">
            <a:xfrm>
              <a:off x="4368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1" name="Line 19"/>
            <p:cNvSpPr>
              <a:spLocks noChangeAspect="1" noChangeShapeType="1"/>
            </p:cNvSpPr>
            <p:nvPr/>
          </p:nvSpPr>
          <p:spPr bwMode="auto">
            <a:xfrm>
              <a:off x="4704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2" name="Line 20"/>
            <p:cNvSpPr>
              <a:spLocks noChangeAspect="1" noChangeShapeType="1"/>
            </p:cNvSpPr>
            <p:nvPr/>
          </p:nvSpPr>
          <p:spPr bwMode="auto">
            <a:xfrm>
              <a:off x="5040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019800" y="4876800"/>
            <a:ext cx="2606675" cy="990600"/>
            <a:chOff x="4128" y="2976"/>
            <a:chExt cx="1642" cy="624"/>
          </a:xfrm>
        </p:grpSpPr>
        <p:sp>
          <p:nvSpPr>
            <p:cNvPr id="170013" name="Text Box 22"/>
            <p:cNvSpPr txBox="1">
              <a:spLocks noChangeAspect="1" noChangeArrowheads="1"/>
            </p:cNvSpPr>
            <p:nvPr/>
          </p:nvSpPr>
          <p:spPr bwMode="auto">
            <a:xfrm>
              <a:off x="4128" y="2976"/>
              <a:ext cx="1642" cy="231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整合策略搭配的類型三</a:t>
              </a:r>
            </a:p>
          </p:txBody>
        </p:sp>
        <p:sp>
          <p:nvSpPr>
            <p:cNvPr id="170014" name="Oval 23"/>
            <p:cNvSpPr>
              <a:spLocks noChangeArrowheads="1"/>
            </p:cNvSpPr>
            <p:nvPr/>
          </p:nvSpPr>
          <p:spPr bwMode="auto">
            <a:xfrm>
              <a:off x="4128" y="3312"/>
              <a:ext cx="1344" cy="288"/>
            </a:xfrm>
            <a:prstGeom prst="ellipse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+ 2 + 3 + 4</a:t>
              </a:r>
            </a:p>
          </p:txBody>
        </p:sp>
      </p:grpSp>
      <p:sp>
        <p:nvSpPr>
          <p:cNvPr id="244943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sp>
        <p:nvSpPr>
          <p:cNvPr id="169991" name="Rectangle 25"/>
          <p:cNvSpPr>
            <a:spLocks noChangeArrowheads="1"/>
          </p:cNvSpPr>
          <p:nvPr/>
        </p:nvSpPr>
        <p:spPr bwMode="auto">
          <a:xfrm>
            <a:off x="381000" y="1981200"/>
            <a:ext cx="5562600" cy="35052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49434" name="Rectangle 26"/>
          <p:cNvSpPr>
            <a:spLocks noChangeArrowheads="1"/>
          </p:cNvSpPr>
          <p:nvPr/>
        </p:nvSpPr>
        <p:spPr bwMode="auto">
          <a:xfrm>
            <a:off x="533400" y="25146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1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發展的策略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FF6600"/>
                </a:solidFill>
                <a:latin typeface="標楷體" pitchFamily="65" charset="-120"/>
                <a:ea typeface="標楷體" pitchFamily="65" charset="-120"/>
              </a:rPr>
              <a:t>如何以優點掌握機會？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2449435" name="Rectangle 27"/>
          <p:cNvSpPr>
            <a:spLocks noChangeArrowheads="1"/>
          </p:cNvSpPr>
          <p:nvPr/>
        </p:nvSpPr>
        <p:spPr bwMode="auto">
          <a:xfrm>
            <a:off x="3200400" y="2514600"/>
            <a:ext cx="279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結盟的策略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如何避過缺點掌握機會？</a:t>
            </a:r>
          </a:p>
        </p:txBody>
      </p:sp>
      <p:sp>
        <p:nvSpPr>
          <p:cNvPr id="2449436" name="Rectangle 28"/>
          <p:cNvSpPr>
            <a:spLocks noChangeArrowheads="1"/>
          </p:cNvSpPr>
          <p:nvPr/>
        </p:nvSpPr>
        <p:spPr bwMode="auto">
          <a:xfrm>
            <a:off x="609600" y="41148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防禦的策略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如何以優點克服威脅？</a:t>
            </a:r>
            <a:r>
              <a:rPr lang="zh-TW" altLang="en-US" sz="2000" b="1">
                <a:solidFill>
                  <a:srgbClr val="000000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2449437" name="Rectangle 29"/>
          <p:cNvSpPr>
            <a:spLocks noChangeArrowheads="1"/>
          </p:cNvSpPr>
          <p:nvPr/>
        </p:nvSpPr>
        <p:spPr bwMode="auto">
          <a:xfrm>
            <a:off x="3200400" y="4114800"/>
            <a:ext cx="2863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求生的策略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如何改善缺點克服威脅？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169996" name="Line 30"/>
          <p:cNvSpPr>
            <a:spLocks noChangeShapeType="1"/>
          </p:cNvSpPr>
          <p:nvPr/>
        </p:nvSpPr>
        <p:spPr bwMode="auto">
          <a:xfrm>
            <a:off x="280988" y="43100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7" name="Line 31"/>
          <p:cNvSpPr>
            <a:spLocks noChangeShapeType="1"/>
          </p:cNvSpPr>
          <p:nvPr/>
        </p:nvSpPr>
        <p:spPr bwMode="auto">
          <a:xfrm>
            <a:off x="4619625" y="43100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8" name="Line 32"/>
          <p:cNvSpPr>
            <a:spLocks noChangeShapeType="1"/>
          </p:cNvSpPr>
          <p:nvPr/>
        </p:nvSpPr>
        <p:spPr bwMode="auto">
          <a:xfrm>
            <a:off x="280988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9" name="Line 33"/>
          <p:cNvSpPr>
            <a:spLocks noChangeShapeType="1"/>
          </p:cNvSpPr>
          <p:nvPr/>
        </p:nvSpPr>
        <p:spPr bwMode="auto">
          <a:xfrm>
            <a:off x="280988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0" name="Line 34"/>
          <p:cNvSpPr>
            <a:spLocks noChangeShapeType="1"/>
          </p:cNvSpPr>
          <p:nvPr/>
        </p:nvSpPr>
        <p:spPr bwMode="auto">
          <a:xfrm>
            <a:off x="2417763" y="55514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1" name="Line 35"/>
          <p:cNvSpPr>
            <a:spLocks noChangeShapeType="1"/>
          </p:cNvSpPr>
          <p:nvPr/>
        </p:nvSpPr>
        <p:spPr bwMode="auto">
          <a:xfrm>
            <a:off x="2417763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2" name="Line 36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3" name="Line 37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4" name="Line 38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5" name="Line 39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6" name="Line 40"/>
          <p:cNvSpPr>
            <a:spLocks noChangeShapeType="1"/>
          </p:cNvSpPr>
          <p:nvPr/>
        </p:nvSpPr>
        <p:spPr bwMode="auto">
          <a:xfrm>
            <a:off x="457200" y="3733800"/>
            <a:ext cx="5410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7" name="Line 41"/>
          <p:cNvSpPr>
            <a:spLocks noChangeShapeType="1"/>
          </p:cNvSpPr>
          <p:nvPr/>
        </p:nvSpPr>
        <p:spPr bwMode="auto">
          <a:xfrm>
            <a:off x="3124200" y="1981200"/>
            <a:ext cx="1588" cy="3505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8" name="Rectangle 42"/>
          <p:cNvSpPr>
            <a:spLocks noChangeArrowheads="1"/>
          </p:cNvSpPr>
          <p:nvPr/>
        </p:nvSpPr>
        <p:spPr bwMode="auto">
          <a:xfrm>
            <a:off x="1600200" y="1600200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S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09" name="Rectangle 43"/>
          <p:cNvSpPr>
            <a:spLocks noChangeArrowheads="1"/>
          </p:cNvSpPr>
          <p:nvPr/>
        </p:nvSpPr>
        <p:spPr bwMode="auto">
          <a:xfrm>
            <a:off x="4191000" y="1600200"/>
            <a:ext cx="23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W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10" name="Rectangle 44"/>
          <p:cNvSpPr>
            <a:spLocks noChangeArrowheads="1"/>
          </p:cNvSpPr>
          <p:nvPr/>
        </p:nvSpPr>
        <p:spPr bwMode="auto">
          <a:xfrm>
            <a:off x="0" y="2667000"/>
            <a:ext cx="19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O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11" name="Rectangle 45"/>
          <p:cNvSpPr>
            <a:spLocks noChangeArrowheads="1"/>
          </p:cNvSpPr>
          <p:nvPr/>
        </p:nvSpPr>
        <p:spPr bwMode="auto">
          <a:xfrm>
            <a:off x="0" y="4495800"/>
            <a:ext cx="15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T</a:t>
            </a:r>
          </a:p>
        </p:txBody>
      </p:sp>
      <p:pic>
        <p:nvPicPr>
          <p:cNvPr id="170012" name="Picture 46" descr="j028667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33337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9434" grpId="0" autoUpdateAnimBg="0"/>
      <p:bldP spid="2449435" grpId="0" autoUpdateAnimBg="0"/>
      <p:bldP spid="2449436" grpId="0" autoUpdateAnimBg="0"/>
      <p:bldP spid="244943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EC7B5-4C58-4FB8-9414-9E5D347C0CDB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2453506" name="Object 2"/>
          <p:cNvGraphicFramePr>
            <a:graphicFrameLocks noChangeAspect="1"/>
          </p:cNvGraphicFramePr>
          <p:nvPr/>
        </p:nvGraphicFramePr>
        <p:xfrm>
          <a:off x="1143000" y="1295400"/>
          <a:ext cx="70104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文件" r:id="rId4" imgW="5486400" imgH="3797280" progId="Word.Document.8">
                  <p:embed/>
                </p:oleObj>
              </mc:Choice>
              <mc:Fallback>
                <p:oleObj name="文件" r:id="rId4" imgW="5486400" imgH="37972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7010400" cy="48450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350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策略示例：慈善據點策略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9180F-6798-4230-A2A3-AC1B118FA966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454530" name="Text Box 2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1710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171013" name="Text Box 4"/>
          <p:cNvSpPr txBox="1">
            <a:spLocks noChangeArrowheads="1"/>
          </p:cNvSpPr>
          <p:nvPr/>
        </p:nvSpPr>
        <p:spPr bwMode="auto">
          <a:xfrm>
            <a:off x="685800" y="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策略成效動態解析</a:t>
            </a:r>
          </a:p>
        </p:txBody>
      </p:sp>
      <p:pic>
        <p:nvPicPr>
          <p:cNvPr id="171014" name="Picture 5" descr="j032375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88913"/>
            <a:ext cx="76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453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A75-D685-4E71-92CB-DF44E79CC62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0771" name="Rectangle 2"/>
          <p:cNvSpPr>
            <a:spLocks noChangeArrowheads="1"/>
          </p:cNvSpPr>
          <p:nvPr/>
        </p:nvSpPr>
        <p:spPr bwMode="auto">
          <a:xfrm>
            <a:off x="7067550" y="2482850"/>
            <a:ext cx="684213" cy="194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2" name="Rectangle 3"/>
          <p:cNvSpPr>
            <a:spLocks noChangeArrowheads="1"/>
          </p:cNvSpPr>
          <p:nvPr/>
        </p:nvSpPr>
        <p:spPr bwMode="auto">
          <a:xfrm>
            <a:off x="4114800" y="2520950"/>
            <a:ext cx="2820988" cy="1909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3" name="Rectangle 4"/>
          <p:cNvSpPr>
            <a:spLocks noChangeArrowheads="1"/>
          </p:cNvSpPr>
          <p:nvPr/>
        </p:nvSpPr>
        <p:spPr bwMode="auto">
          <a:xfrm>
            <a:off x="2835275" y="2513013"/>
            <a:ext cx="1120775" cy="1912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/>
            <a:endParaRPr kumimoji="0" lang="zh-TW" altLang="zh-TW" sz="13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4" name="Rectangle 5"/>
          <p:cNvSpPr>
            <a:spLocks noChangeArrowheads="1"/>
          </p:cNvSpPr>
          <p:nvPr/>
        </p:nvSpPr>
        <p:spPr bwMode="auto">
          <a:xfrm>
            <a:off x="1676400" y="2501900"/>
            <a:ext cx="1014413" cy="190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5" name="Text Box 6"/>
          <p:cNvSpPr txBox="1">
            <a:spLocks noChangeArrowheads="1"/>
          </p:cNvSpPr>
          <p:nvPr/>
        </p:nvSpPr>
        <p:spPr bwMode="auto">
          <a:xfrm>
            <a:off x="0" y="1274763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階段</a:t>
            </a:r>
          </a:p>
        </p:txBody>
      </p:sp>
      <p:sp>
        <p:nvSpPr>
          <p:cNvPr id="160776" name="Rectangle 7"/>
          <p:cNvSpPr>
            <a:spLocks noChangeArrowheads="1"/>
          </p:cNvSpPr>
          <p:nvPr/>
        </p:nvSpPr>
        <p:spPr bwMode="auto">
          <a:xfrm>
            <a:off x="7972425" y="695325"/>
            <a:ext cx="1003300" cy="1582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Management</a:t>
            </a:r>
          </a:p>
        </p:txBody>
      </p:sp>
      <p:sp>
        <p:nvSpPr>
          <p:cNvPr id="160777" name="Rectangle 8"/>
          <p:cNvSpPr>
            <a:spLocks noChangeArrowheads="1"/>
          </p:cNvSpPr>
          <p:nvPr/>
        </p:nvSpPr>
        <p:spPr bwMode="auto">
          <a:xfrm>
            <a:off x="4111625" y="698500"/>
            <a:ext cx="3733800" cy="544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導入</a:t>
            </a: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Implementation</a:t>
            </a:r>
          </a:p>
        </p:txBody>
      </p:sp>
      <p:sp>
        <p:nvSpPr>
          <p:cNvPr id="160778" name="Rectangle 9"/>
          <p:cNvSpPr>
            <a:spLocks noChangeArrowheads="1"/>
          </p:cNvSpPr>
          <p:nvPr/>
        </p:nvSpPr>
        <p:spPr bwMode="auto">
          <a:xfrm>
            <a:off x="4838700" y="1243013"/>
            <a:ext cx="1003300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程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設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160779" name="Rectangle 10"/>
          <p:cNvSpPr>
            <a:spLocks noChangeArrowheads="1"/>
          </p:cNvSpPr>
          <p:nvPr/>
        </p:nvSpPr>
        <p:spPr bwMode="auto">
          <a:xfrm>
            <a:off x="5832475" y="1243013"/>
            <a:ext cx="657225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</p:txBody>
      </p:sp>
      <p:sp>
        <p:nvSpPr>
          <p:cNvPr id="160780" name="Rectangle 11"/>
          <p:cNvSpPr>
            <a:spLocks noChangeArrowheads="1"/>
          </p:cNvSpPr>
          <p:nvPr/>
        </p:nvSpPr>
        <p:spPr bwMode="auto">
          <a:xfrm>
            <a:off x="6483350" y="1243013"/>
            <a:ext cx="576263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試</a:t>
            </a:r>
          </a:p>
        </p:txBody>
      </p:sp>
      <p:sp>
        <p:nvSpPr>
          <p:cNvPr id="160781" name="Text Box 12"/>
          <p:cNvSpPr txBox="1">
            <a:spLocks noChangeArrowheads="1"/>
          </p:cNvSpPr>
          <p:nvPr/>
        </p:nvSpPr>
        <p:spPr bwMode="auto">
          <a:xfrm>
            <a:off x="0" y="2927350"/>
            <a:ext cx="590550" cy="5810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作業</a:t>
            </a:r>
          </a:p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項目</a:t>
            </a:r>
          </a:p>
        </p:txBody>
      </p:sp>
      <p:sp>
        <p:nvSpPr>
          <p:cNvPr id="160782" name="Rectangle 13"/>
          <p:cNvSpPr>
            <a:spLocks noChangeArrowheads="1"/>
          </p:cNvSpPr>
          <p:nvPr/>
        </p:nvSpPr>
        <p:spPr bwMode="auto">
          <a:xfrm>
            <a:off x="1739900" y="2428875"/>
            <a:ext cx="1011238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需求分析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風險分析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專案規劃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專案核准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資源確認</a:t>
            </a:r>
          </a:p>
        </p:txBody>
      </p:sp>
      <p:sp>
        <p:nvSpPr>
          <p:cNvPr id="160783" name="Rectangle 14"/>
          <p:cNvSpPr>
            <a:spLocks noChangeArrowheads="1"/>
          </p:cNvSpPr>
          <p:nvPr/>
        </p:nvSpPr>
        <p:spPr bwMode="auto">
          <a:xfrm>
            <a:off x="2895600" y="2425700"/>
            <a:ext cx="1114425" cy="1895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準備功能規格</a:t>
            </a:r>
            <a:r>
              <a:rPr kumimoji="0" lang="en-US" altLang="zh-TW" sz="1300">
                <a:latin typeface="Times New Roman" pitchFamily="18" charset="0"/>
                <a:ea typeface="標楷體" pitchFamily="65" charset="-120"/>
              </a:rPr>
              <a:t>(RFP)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軟體廠商評估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決定軟體廠商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示範資訊系統申請補助</a:t>
            </a:r>
          </a:p>
        </p:txBody>
      </p:sp>
      <p:sp>
        <p:nvSpPr>
          <p:cNvPr id="160784" name="Rectangle 15"/>
          <p:cNvSpPr>
            <a:spLocks noChangeArrowheads="1"/>
          </p:cNvSpPr>
          <p:nvPr/>
        </p:nvSpPr>
        <p:spPr bwMode="auto">
          <a:xfrm>
            <a:off x="512763" y="2490788"/>
            <a:ext cx="1014412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85" name="Rectangle 16"/>
          <p:cNvSpPr>
            <a:spLocks noChangeArrowheads="1"/>
          </p:cNvSpPr>
          <p:nvPr/>
        </p:nvSpPr>
        <p:spPr bwMode="auto">
          <a:xfrm>
            <a:off x="571500" y="2422525"/>
            <a:ext cx="1014413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目標與策略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企業電子化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評估</a:t>
            </a:r>
          </a:p>
        </p:txBody>
      </p:sp>
      <p:sp>
        <p:nvSpPr>
          <p:cNvPr id="160786" name="Rectangle 17"/>
          <p:cNvSpPr>
            <a:spLocks noChangeArrowheads="1"/>
          </p:cNvSpPr>
          <p:nvPr/>
        </p:nvSpPr>
        <p:spPr bwMode="auto">
          <a:xfrm>
            <a:off x="4857750" y="2428875"/>
            <a:ext cx="1082675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流程分析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基本資料收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集與轉移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流程建置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流程導入</a:t>
            </a:r>
          </a:p>
        </p:txBody>
      </p:sp>
      <p:sp>
        <p:nvSpPr>
          <p:cNvPr id="160787" name="Rectangle 18"/>
          <p:cNvSpPr>
            <a:spLocks noChangeArrowheads="1"/>
          </p:cNvSpPr>
          <p:nvPr/>
        </p:nvSpPr>
        <p:spPr bwMode="auto">
          <a:xfrm>
            <a:off x="5835650" y="2428875"/>
            <a:ext cx="712788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專案成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員教育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algn="l" eaLnBrk="0" hangingPunct="0"/>
            <a:endParaRPr kumimoji="0" lang="zh-TW" altLang="en-US" sz="8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使用者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</p:txBody>
      </p:sp>
      <p:sp>
        <p:nvSpPr>
          <p:cNvPr id="160788" name="Rectangle 19"/>
          <p:cNvSpPr>
            <a:spLocks noChangeArrowheads="1"/>
          </p:cNvSpPr>
          <p:nvPr/>
        </p:nvSpPr>
        <p:spPr bwMode="auto">
          <a:xfrm>
            <a:off x="7148513" y="2428875"/>
            <a:ext cx="688975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驗收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移交</a:t>
            </a:r>
          </a:p>
        </p:txBody>
      </p:sp>
      <p:sp>
        <p:nvSpPr>
          <p:cNvPr id="160789" name="Rectangle 20"/>
          <p:cNvSpPr>
            <a:spLocks noChangeArrowheads="1"/>
          </p:cNvSpPr>
          <p:nvPr/>
        </p:nvSpPr>
        <p:spPr bwMode="auto">
          <a:xfrm>
            <a:off x="8048625" y="2425700"/>
            <a:ext cx="955675" cy="1901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檢討專案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保固期間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之支援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售後之支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援服務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變更管理</a:t>
            </a:r>
          </a:p>
        </p:txBody>
      </p:sp>
      <p:sp>
        <p:nvSpPr>
          <p:cNvPr id="160790" name="Rectangle 21"/>
          <p:cNvSpPr>
            <a:spLocks noChangeArrowheads="1"/>
          </p:cNvSpPr>
          <p:nvPr/>
        </p:nvSpPr>
        <p:spPr bwMode="auto">
          <a:xfrm>
            <a:off x="6545263" y="4708525"/>
            <a:ext cx="1328737" cy="188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1" name="Rectangle 22"/>
          <p:cNvSpPr>
            <a:spLocks noChangeArrowheads="1"/>
          </p:cNvSpPr>
          <p:nvPr/>
        </p:nvSpPr>
        <p:spPr bwMode="auto">
          <a:xfrm>
            <a:off x="4127500" y="4716463"/>
            <a:ext cx="2259013" cy="1863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2" name="Rectangle 23"/>
          <p:cNvSpPr>
            <a:spLocks noChangeArrowheads="1"/>
          </p:cNvSpPr>
          <p:nvPr/>
        </p:nvSpPr>
        <p:spPr bwMode="auto">
          <a:xfrm>
            <a:off x="2971800" y="4768850"/>
            <a:ext cx="966788" cy="181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/>
            <a:endParaRPr kumimoji="0" lang="zh-TW" altLang="zh-TW" sz="13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3" name="Rectangle 24"/>
          <p:cNvSpPr>
            <a:spLocks noChangeArrowheads="1"/>
          </p:cNvSpPr>
          <p:nvPr/>
        </p:nvSpPr>
        <p:spPr bwMode="auto">
          <a:xfrm>
            <a:off x="1736725" y="4711700"/>
            <a:ext cx="1012825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4" name="Text Box 25"/>
          <p:cNvSpPr txBox="1">
            <a:spLocks noChangeArrowheads="1"/>
          </p:cNvSpPr>
          <p:nvPr/>
        </p:nvSpPr>
        <p:spPr bwMode="auto">
          <a:xfrm>
            <a:off x="0" y="5097463"/>
            <a:ext cx="590550" cy="5810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作業</a:t>
            </a:r>
          </a:p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160795" name="Rectangle 26"/>
          <p:cNvSpPr>
            <a:spLocks noChangeArrowheads="1"/>
          </p:cNvSpPr>
          <p:nvPr/>
        </p:nvSpPr>
        <p:spPr bwMode="auto">
          <a:xfrm>
            <a:off x="1808163" y="4646613"/>
            <a:ext cx="101123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專案需求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規格建議書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計劃書</a:t>
            </a:r>
          </a:p>
          <a:p>
            <a:pPr algn="l" eaLnBrk="0" hangingPunct="0"/>
            <a:endParaRPr kumimoji="0" lang="en-US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6" name="Rectangle 27"/>
          <p:cNvSpPr>
            <a:spLocks noChangeArrowheads="1"/>
          </p:cNvSpPr>
          <p:nvPr/>
        </p:nvSpPr>
        <p:spPr bwMode="auto">
          <a:xfrm>
            <a:off x="3033713" y="4635500"/>
            <a:ext cx="993775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>
              <a:lnSpc>
                <a:spcPct val="14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功能規格需求表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示範系統計劃書</a:t>
            </a:r>
          </a:p>
          <a:p>
            <a:pPr algn="l" eaLnBrk="0" hangingPunct="0">
              <a:lnSpc>
                <a:spcPct val="14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合約</a:t>
            </a:r>
          </a:p>
        </p:txBody>
      </p:sp>
      <p:sp>
        <p:nvSpPr>
          <p:cNvPr id="160797" name="Rectangle 28"/>
          <p:cNvSpPr>
            <a:spLocks noChangeArrowheads="1"/>
          </p:cNvSpPr>
          <p:nvPr/>
        </p:nvSpPr>
        <p:spPr bwMode="auto">
          <a:xfrm>
            <a:off x="576263" y="4700588"/>
            <a:ext cx="1014412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8" name="Rectangle 29"/>
          <p:cNvSpPr>
            <a:spLocks noChangeArrowheads="1"/>
          </p:cNvSpPr>
          <p:nvPr/>
        </p:nvSpPr>
        <p:spPr bwMode="auto">
          <a:xfrm>
            <a:off x="647700" y="4637088"/>
            <a:ext cx="1014413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成立專案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組織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選定專案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經理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評估報告</a:t>
            </a:r>
          </a:p>
        </p:txBody>
      </p:sp>
      <p:sp>
        <p:nvSpPr>
          <p:cNvPr id="160799" name="Rectangle 30"/>
          <p:cNvSpPr>
            <a:spLocks noChangeArrowheads="1"/>
          </p:cNvSpPr>
          <p:nvPr/>
        </p:nvSpPr>
        <p:spPr bwMode="auto">
          <a:xfrm>
            <a:off x="4792663" y="4637088"/>
            <a:ext cx="898525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lIns="54000" rIns="18000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經營模式</a:t>
            </a:r>
          </a:p>
          <a:p>
            <a:pPr algn="l"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(Business </a:t>
            </a:r>
          </a:p>
          <a:p>
            <a:pPr algn="l"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  Mode)</a:t>
            </a:r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基本資料</a:t>
            </a:r>
          </a:p>
        </p:txBody>
      </p:sp>
      <p:sp>
        <p:nvSpPr>
          <p:cNvPr id="160800" name="Rectangle 31"/>
          <p:cNvSpPr>
            <a:spLocks noChangeArrowheads="1"/>
          </p:cNvSpPr>
          <p:nvPr/>
        </p:nvSpPr>
        <p:spPr bwMode="auto">
          <a:xfrm>
            <a:off x="5662613" y="4637088"/>
            <a:ext cx="8016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驗證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手冊</a:t>
            </a:r>
          </a:p>
        </p:txBody>
      </p:sp>
      <p:sp>
        <p:nvSpPr>
          <p:cNvPr id="160801" name="Rectangle 32"/>
          <p:cNvSpPr>
            <a:spLocks noChangeArrowheads="1"/>
          </p:cNvSpPr>
          <p:nvPr/>
        </p:nvSpPr>
        <p:spPr bwMode="auto">
          <a:xfrm>
            <a:off x="6627813" y="4635500"/>
            <a:ext cx="5730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完成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160802" name="Rectangle 33"/>
          <p:cNvSpPr>
            <a:spLocks noChangeArrowheads="1"/>
          </p:cNvSpPr>
          <p:nvPr/>
        </p:nvSpPr>
        <p:spPr bwMode="auto">
          <a:xfrm>
            <a:off x="7200900" y="4635500"/>
            <a:ext cx="728663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lIns="18000" rIns="18000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成果驗收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使用者訓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系統文件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交付</a:t>
            </a:r>
          </a:p>
        </p:txBody>
      </p:sp>
      <p:sp>
        <p:nvSpPr>
          <p:cNvPr id="160803" name="Rectangle 34"/>
          <p:cNvSpPr>
            <a:spLocks noChangeArrowheads="1"/>
          </p:cNvSpPr>
          <p:nvPr/>
        </p:nvSpPr>
        <p:spPr bwMode="auto">
          <a:xfrm>
            <a:off x="8077200" y="4635500"/>
            <a:ext cx="927100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專案完成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專案成效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報告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支援服務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作業</a:t>
            </a:r>
          </a:p>
        </p:txBody>
      </p:sp>
      <p:sp>
        <p:nvSpPr>
          <p:cNvPr id="160804" name="Rectangle 35"/>
          <p:cNvSpPr>
            <a:spLocks noChangeArrowheads="1"/>
          </p:cNvSpPr>
          <p:nvPr/>
        </p:nvSpPr>
        <p:spPr bwMode="auto">
          <a:xfrm>
            <a:off x="527050" y="698500"/>
            <a:ext cx="3498850" cy="1584325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5" name="Line 36"/>
          <p:cNvSpPr>
            <a:spLocks noChangeShapeType="1"/>
          </p:cNvSpPr>
          <p:nvPr/>
        </p:nvSpPr>
        <p:spPr bwMode="auto">
          <a:xfrm flipV="1">
            <a:off x="528638" y="1239838"/>
            <a:ext cx="34925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6" name="Line 37"/>
          <p:cNvSpPr>
            <a:spLocks noChangeShapeType="1"/>
          </p:cNvSpPr>
          <p:nvPr/>
        </p:nvSpPr>
        <p:spPr bwMode="auto">
          <a:xfrm>
            <a:off x="1660525" y="1244600"/>
            <a:ext cx="0" cy="10287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7" name="Line 38"/>
          <p:cNvSpPr>
            <a:spLocks noChangeShapeType="1"/>
          </p:cNvSpPr>
          <p:nvPr/>
        </p:nvSpPr>
        <p:spPr bwMode="auto">
          <a:xfrm>
            <a:off x="2825750" y="1241425"/>
            <a:ext cx="0" cy="1033463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8" name="Text Box 39"/>
          <p:cNvSpPr txBox="1">
            <a:spLocks noChangeArrowheads="1"/>
          </p:cNvSpPr>
          <p:nvPr/>
        </p:nvSpPr>
        <p:spPr bwMode="auto">
          <a:xfrm>
            <a:off x="581025" y="749300"/>
            <a:ext cx="3429000" cy="336550"/>
          </a:xfrm>
          <a:prstGeom prst="rect">
            <a:avLst/>
          </a:prstGeom>
          <a:solidFill>
            <a:schemeClr val="bg1"/>
          </a:solidFill>
          <a:ln w="952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規劃</a:t>
            </a:r>
          </a:p>
        </p:txBody>
      </p:sp>
      <p:sp>
        <p:nvSpPr>
          <p:cNvPr id="160809" name="Text Box 40"/>
          <p:cNvSpPr txBox="1">
            <a:spLocks noChangeArrowheads="1"/>
          </p:cNvSpPr>
          <p:nvPr/>
        </p:nvSpPr>
        <p:spPr bwMode="auto">
          <a:xfrm>
            <a:off x="530225" y="1403350"/>
            <a:ext cx="11049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定義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Definition</a:t>
            </a:r>
          </a:p>
        </p:txBody>
      </p:sp>
      <p:sp>
        <p:nvSpPr>
          <p:cNvPr id="160810" name="Text Box 41"/>
          <p:cNvSpPr txBox="1">
            <a:spLocks noChangeArrowheads="1"/>
          </p:cNvSpPr>
          <p:nvPr/>
        </p:nvSpPr>
        <p:spPr bwMode="auto">
          <a:xfrm>
            <a:off x="1662113" y="1400175"/>
            <a:ext cx="1163637" cy="730250"/>
          </a:xfrm>
          <a:prstGeom prst="rect">
            <a:avLst/>
          </a:prstGeom>
          <a:noFill/>
          <a:ln w="952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分析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Analysis</a:t>
            </a:r>
          </a:p>
        </p:txBody>
      </p:sp>
      <p:sp>
        <p:nvSpPr>
          <p:cNvPr id="160811" name="Text Box 42"/>
          <p:cNvSpPr txBox="1">
            <a:spLocks noChangeArrowheads="1"/>
          </p:cNvSpPr>
          <p:nvPr/>
        </p:nvSpPr>
        <p:spPr bwMode="auto">
          <a:xfrm>
            <a:off x="2822575" y="1452563"/>
            <a:ext cx="11938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功能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需求</a:t>
            </a: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Assessment</a:t>
            </a:r>
          </a:p>
        </p:txBody>
      </p:sp>
      <p:sp>
        <p:nvSpPr>
          <p:cNvPr id="160812" name="Line 43"/>
          <p:cNvSpPr>
            <a:spLocks noChangeShapeType="1"/>
          </p:cNvSpPr>
          <p:nvPr/>
        </p:nvSpPr>
        <p:spPr bwMode="auto">
          <a:xfrm>
            <a:off x="7978775" y="1246188"/>
            <a:ext cx="1000125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13" name="Text Box 44"/>
          <p:cNvSpPr txBox="1">
            <a:spLocks noChangeArrowheads="1"/>
          </p:cNvSpPr>
          <p:nvPr/>
        </p:nvSpPr>
        <p:spPr bwMode="auto">
          <a:xfrm>
            <a:off x="8077200" y="774700"/>
            <a:ext cx="8255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管理</a:t>
            </a:r>
          </a:p>
        </p:txBody>
      </p:sp>
      <p:sp>
        <p:nvSpPr>
          <p:cNvPr id="160814" name="Rectangle 45"/>
          <p:cNvSpPr>
            <a:spLocks noChangeArrowheads="1"/>
          </p:cNvSpPr>
          <p:nvPr/>
        </p:nvSpPr>
        <p:spPr bwMode="auto">
          <a:xfrm>
            <a:off x="4111625" y="1244600"/>
            <a:ext cx="725488" cy="1036638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815" name="Rectangle 46"/>
          <p:cNvSpPr>
            <a:spLocks noChangeArrowheads="1"/>
          </p:cNvSpPr>
          <p:nvPr/>
        </p:nvSpPr>
        <p:spPr bwMode="auto">
          <a:xfrm>
            <a:off x="7042150" y="1244600"/>
            <a:ext cx="803275" cy="1039813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驗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收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移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交</a:t>
            </a:r>
          </a:p>
        </p:txBody>
      </p:sp>
      <p:sp>
        <p:nvSpPr>
          <p:cNvPr id="160816" name="Text Box 47"/>
          <p:cNvSpPr txBox="1">
            <a:spLocks noChangeArrowheads="1"/>
          </p:cNvSpPr>
          <p:nvPr/>
        </p:nvSpPr>
        <p:spPr bwMode="auto">
          <a:xfrm>
            <a:off x="4124325" y="1290638"/>
            <a:ext cx="714375" cy="942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安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裝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建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置</a:t>
            </a:r>
          </a:p>
        </p:txBody>
      </p:sp>
      <p:sp>
        <p:nvSpPr>
          <p:cNvPr id="160817" name="Rectangle 48"/>
          <p:cNvSpPr>
            <a:spLocks noChangeArrowheads="1"/>
          </p:cNvSpPr>
          <p:nvPr/>
        </p:nvSpPr>
        <p:spPr bwMode="auto">
          <a:xfrm>
            <a:off x="4210050" y="2430463"/>
            <a:ext cx="647700" cy="1900237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</a:t>
            </a:r>
          </a:p>
          <a:p>
            <a:pPr eaLnBrk="0" hangingPunct="0"/>
            <a:r>
              <a:rPr kumimoji="0" lang="en-US" altLang="zh-TW" sz="1000">
                <a:latin typeface="Times New Roman" pitchFamily="18" charset="0"/>
                <a:ea typeface="標楷體" pitchFamily="65" charset="-120"/>
              </a:rPr>
              <a:t>Kick Off</a:t>
            </a:r>
          </a:p>
          <a:p>
            <a:pPr eaLnBrk="0" hangingPunct="0"/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安裝及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eaLnBrk="0" hangingPunct="0"/>
            <a:endParaRPr kumimoji="0" lang="zh-TW" altLang="en-US" sz="9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準備專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案導入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計劃</a:t>
            </a:r>
            <a:endParaRPr lang="zh-TW" altLang="en-US" sz="1200">
              <a:latin typeface="Times New Roman" pitchFamily="18" charset="0"/>
              <a:ea typeface="標楷體" pitchFamily="65" charset="-120"/>
            </a:endParaRPr>
          </a:p>
          <a:p>
            <a:endParaRPr lang="en-US" altLang="zh-TW" sz="12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818" name="Rectangle 49"/>
          <p:cNvSpPr>
            <a:spLocks noChangeArrowheads="1"/>
          </p:cNvSpPr>
          <p:nvPr/>
        </p:nvSpPr>
        <p:spPr bwMode="auto">
          <a:xfrm>
            <a:off x="6496050" y="2430463"/>
            <a:ext cx="504825" cy="1898650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系統與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整合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與測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試</a:t>
            </a:r>
          </a:p>
        </p:txBody>
      </p:sp>
      <p:sp>
        <p:nvSpPr>
          <p:cNvPr id="160819" name="Rectangle 50"/>
          <p:cNvSpPr>
            <a:spLocks noChangeArrowheads="1"/>
          </p:cNvSpPr>
          <p:nvPr/>
        </p:nvSpPr>
        <p:spPr bwMode="auto">
          <a:xfrm>
            <a:off x="4217988" y="4637088"/>
            <a:ext cx="5730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完成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安裝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2144307" name="Rectangle 5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Times New Roman" pitchFamily="18" charset="0"/>
              </a:rPr>
              <a:t>春合昌系統規劃與導入程序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87E7D-A0C8-4337-A950-914491A75BB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1795" name="Rectangle 2"/>
          <p:cNvSpPr>
            <a:spLocks noChangeAspect="1" noChangeArrowheads="1"/>
          </p:cNvSpPr>
          <p:nvPr/>
        </p:nvSpPr>
        <p:spPr bwMode="auto">
          <a:xfrm>
            <a:off x="1852613" y="739775"/>
            <a:ext cx="5251450" cy="19272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731000" y="2967038"/>
            <a:ext cx="1985963" cy="850900"/>
            <a:chOff x="228" y="3087"/>
            <a:chExt cx="1251" cy="723"/>
          </a:xfrm>
        </p:grpSpPr>
        <p:sp>
          <p:nvSpPr>
            <p:cNvPr id="162060" name="Rectangle 4"/>
            <p:cNvSpPr>
              <a:spLocks noChangeAspect="1" noChangeArrowheads="1"/>
            </p:cNvSpPr>
            <p:nvPr/>
          </p:nvSpPr>
          <p:spPr bwMode="auto">
            <a:xfrm>
              <a:off x="228" y="3087"/>
              <a:ext cx="1251" cy="72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1" name="Rectangle 5"/>
            <p:cNvSpPr>
              <a:spLocks noChangeAspect="1" noChangeArrowheads="1"/>
            </p:cNvSpPr>
            <p:nvPr/>
          </p:nvSpPr>
          <p:spPr bwMode="auto">
            <a:xfrm>
              <a:off x="363" y="3265"/>
              <a:ext cx="173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2" name="Rectangle 6"/>
            <p:cNvSpPr>
              <a:spLocks noChangeAspect="1" noChangeArrowheads="1"/>
            </p:cNvSpPr>
            <p:nvPr/>
          </p:nvSpPr>
          <p:spPr bwMode="auto">
            <a:xfrm>
              <a:off x="363" y="3363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3" name="Rectangle 7"/>
            <p:cNvSpPr>
              <a:spLocks noChangeAspect="1" noChangeArrowheads="1"/>
            </p:cNvSpPr>
            <p:nvPr/>
          </p:nvSpPr>
          <p:spPr bwMode="auto">
            <a:xfrm>
              <a:off x="363" y="3460"/>
              <a:ext cx="173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4" name="Rectangle 8"/>
            <p:cNvSpPr>
              <a:spLocks noChangeAspect="1" noChangeArrowheads="1"/>
            </p:cNvSpPr>
            <p:nvPr/>
          </p:nvSpPr>
          <p:spPr bwMode="auto">
            <a:xfrm>
              <a:off x="363" y="3558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9"/>
            <p:cNvGrpSpPr>
              <a:grpSpLocks noChangeAspect="1"/>
            </p:cNvGrpSpPr>
            <p:nvPr/>
          </p:nvGrpSpPr>
          <p:grpSpPr bwMode="auto">
            <a:xfrm>
              <a:off x="633" y="3265"/>
              <a:ext cx="172" cy="399"/>
              <a:chOff x="676" y="1911"/>
              <a:chExt cx="184" cy="425"/>
            </a:xfrm>
          </p:grpSpPr>
          <p:sp>
            <p:nvSpPr>
              <p:cNvPr id="162077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676" y="19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8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676" y="2015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9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676" y="21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80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676" y="2223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81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676" y="2327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2066" name="Rectangle 15"/>
            <p:cNvSpPr>
              <a:spLocks noChangeAspect="1" noChangeArrowheads="1"/>
            </p:cNvSpPr>
            <p:nvPr/>
          </p:nvSpPr>
          <p:spPr bwMode="auto">
            <a:xfrm>
              <a:off x="903" y="3265"/>
              <a:ext cx="172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7" name="Rectangle 16"/>
            <p:cNvSpPr>
              <a:spLocks noChangeAspect="1" noChangeArrowheads="1"/>
            </p:cNvSpPr>
            <p:nvPr/>
          </p:nvSpPr>
          <p:spPr bwMode="auto">
            <a:xfrm>
              <a:off x="903" y="3363"/>
              <a:ext cx="172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8" name="Rectangle 17"/>
            <p:cNvSpPr>
              <a:spLocks noChangeAspect="1" noChangeArrowheads="1"/>
            </p:cNvSpPr>
            <p:nvPr/>
          </p:nvSpPr>
          <p:spPr bwMode="auto">
            <a:xfrm>
              <a:off x="903" y="3460"/>
              <a:ext cx="172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18"/>
            <p:cNvGrpSpPr>
              <a:grpSpLocks noChangeAspect="1"/>
            </p:cNvGrpSpPr>
            <p:nvPr/>
          </p:nvGrpSpPr>
          <p:grpSpPr bwMode="auto">
            <a:xfrm>
              <a:off x="1127" y="3265"/>
              <a:ext cx="173" cy="399"/>
              <a:chOff x="1204" y="1911"/>
              <a:chExt cx="184" cy="425"/>
            </a:xfrm>
          </p:grpSpPr>
          <p:sp>
            <p:nvSpPr>
              <p:cNvPr id="162072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1204" y="19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3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1204" y="2015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4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1204" y="21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5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1204" y="2223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6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1204" y="2327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2070" name="Rectangle 24"/>
            <p:cNvSpPr>
              <a:spLocks noChangeAspect="1" noChangeArrowheads="1"/>
            </p:cNvSpPr>
            <p:nvPr/>
          </p:nvSpPr>
          <p:spPr bwMode="auto">
            <a:xfrm>
              <a:off x="1127" y="3753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71" name="Rectangle 25"/>
            <p:cNvSpPr>
              <a:spLocks noChangeAspect="1" noChangeArrowheads="1"/>
            </p:cNvSpPr>
            <p:nvPr/>
          </p:nvSpPr>
          <p:spPr bwMode="auto">
            <a:xfrm>
              <a:off x="352" y="3092"/>
              <a:ext cx="474" cy="18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800">
                  <a:ea typeface="標楷體" pitchFamily="65" charset="-120"/>
                </a:rPr>
                <a:t>A    B   C   D</a:t>
              </a:r>
            </a:p>
          </p:txBody>
        </p:sp>
      </p:grpSp>
      <p:sp>
        <p:nvSpPr>
          <p:cNvPr id="161797" name="Rectangle 26"/>
          <p:cNvSpPr>
            <a:spLocks noChangeAspect="1" noChangeArrowheads="1"/>
          </p:cNvSpPr>
          <p:nvPr/>
        </p:nvSpPr>
        <p:spPr bwMode="auto">
          <a:xfrm>
            <a:off x="6534150" y="2695575"/>
            <a:ext cx="1941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III.1 </a:t>
            </a:r>
            <a:r>
              <a:rPr kumimoji="0" lang="en-US" altLang="zh-TW" sz="1200" b="1">
                <a:ea typeface="標楷體" pitchFamily="65" charset="-120"/>
              </a:rPr>
              <a:t>PIE </a:t>
            </a:r>
            <a:r>
              <a:rPr kumimoji="0" lang="zh-TW" altLang="en-US" sz="1200" b="1">
                <a:ea typeface="標楷體" pitchFamily="65" charset="-120"/>
              </a:rPr>
              <a:t>歸納彙總</a:t>
            </a:r>
            <a:r>
              <a:rPr kumimoji="0" lang="en-US" altLang="zh-TW" sz="1200" b="1">
                <a:ea typeface="標楷體" pitchFamily="65" charset="-120"/>
              </a:rPr>
              <a:t>(Group)</a:t>
            </a:r>
          </a:p>
        </p:txBody>
      </p:sp>
      <p:sp>
        <p:nvSpPr>
          <p:cNvPr id="161798" name="Rectangle 27"/>
          <p:cNvSpPr>
            <a:spLocks noChangeAspect="1" noChangeArrowheads="1"/>
          </p:cNvSpPr>
          <p:nvPr/>
        </p:nvSpPr>
        <p:spPr bwMode="auto">
          <a:xfrm>
            <a:off x="3225800" y="1963738"/>
            <a:ext cx="2697163" cy="1587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         </a:t>
            </a:r>
            <a:r>
              <a:rPr kumimoji="0" lang="zh-TW" altLang="en-US" sz="800">
                <a:ea typeface="標楷體" pitchFamily="65" charset="-120"/>
              </a:rPr>
              <a:t>經營管理人員再教育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企業實力競比</a:t>
            </a:r>
          </a:p>
        </p:txBody>
      </p:sp>
      <p:sp>
        <p:nvSpPr>
          <p:cNvPr id="161799" name="Line 28"/>
          <p:cNvSpPr>
            <a:spLocks noChangeAspect="1" noChangeShapeType="1"/>
          </p:cNvSpPr>
          <p:nvPr/>
        </p:nvSpPr>
        <p:spPr bwMode="auto">
          <a:xfrm>
            <a:off x="4003675" y="17589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0" name="Rectangle 29"/>
          <p:cNvSpPr>
            <a:spLocks noChangeAspect="1" noChangeArrowheads="1"/>
          </p:cNvSpPr>
          <p:nvPr/>
        </p:nvSpPr>
        <p:spPr bwMode="auto">
          <a:xfrm>
            <a:off x="3124200" y="2424113"/>
            <a:ext cx="1757363" cy="16033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企業體檢及再造規劃</a:t>
            </a:r>
          </a:p>
        </p:txBody>
      </p:sp>
      <p:sp>
        <p:nvSpPr>
          <p:cNvPr id="161801" name="Rectangle 30"/>
          <p:cNvSpPr>
            <a:spLocks noChangeAspect="1" noChangeArrowheads="1"/>
          </p:cNvSpPr>
          <p:nvPr/>
        </p:nvSpPr>
        <p:spPr bwMode="auto">
          <a:xfrm>
            <a:off x="5046663" y="2424113"/>
            <a:ext cx="927100" cy="1603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整廠規劃</a:t>
            </a:r>
          </a:p>
        </p:txBody>
      </p:sp>
      <p:sp>
        <p:nvSpPr>
          <p:cNvPr id="161802" name="Rectangle 31"/>
          <p:cNvSpPr>
            <a:spLocks noChangeAspect="1" noChangeArrowheads="1"/>
          </p:cNvSpPr>
          <p:nvPr/>
        </p:nvSpPr>
        <p:spPr bwMode="auto">
          <a:xfrm>
            <a:off x="3124200" y="871538"/>
            <a:ext cx="2794000" cy="81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3" name="Rectangle 32"/>
          <p:cNvSpPr>
            <a:spLocks noChangeAspect="1" noChangeArrowheads="1"/>
          </p:cNvSpPr>
          <p:nvPr/>
        </p:nvSpPr>
        <p:spPr bwMode="auto">
          <a:xfrm>
            <a:off x="4294188" y="881063"/>
            <a:ext cx="6921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企業體目標</a:t>
            </a:r>
          </a:p>
        </p:txBody>
      </p:sp>
      <p:sp>
        <p:nvSpPr>
          <p:cNvPr id="161804" name="Rectangle 33"/>
          <p:cNvSpPr>
            <a:spLocks noChangeAspect="1" noChangeArrowheads="1"/>
          </p:cNvSpPr>
          <p:nvPr/>
        </p:nvSpPr>
        <p:spPr bwMode="auto">
          <a:xfrm>
            <a:off x="3124200" y="1057275"/>
            <a:ext cx="1757363" cy="627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5" name="Rectangle 34"/>
          <p:cNvSpPr>
            <a:spLocks noChangeAspect="1" noChangeArrowheads="1"/>
          </p:cNvSpPr>
          <p:nvPr/>
        </p:nvSpPr>
        <p:spPr bwMode="auto">
          <a:xfrm>
            <a:off x="3225800" y="1189038"/>
            <a:ext cx="719138" cy="44767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領先</a:t>
            </a:r>
          </a:p>
          <a:p>
            <a:pPr defTabSz="762000" eaLnBrk="0" hangingPunct="0"/>
            <a:endParaRPr kumimoji="0" lang="zh-TW" altLang="en-US" sz="800">
              <a:solidFill>
                <a:schemeClr val="bg2"/>
              </a:solidFill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國際化</a:t>
            </a:r>
          </a:p>
        </p:txBody>
      </p:sp>
      <p:sp>
        <p:nvSpPr>
          <p:cNvPr id="161806" name="Rectangle 35"/>
          <p:cNvSpPr>
            <a:spLocks noChangeAspect="1" noChangeArrowheads="1"/>
          </p:cNvSpPr>
          <p:nvPr/>
        </p:nvSpPr>
        <p:spPr bwMode="auto">
          <a:xfrm>
            <a:off x="4059238" y="1193800"/>
            <a:ext cx="719137" cy="442913"/>
          </a:xfrm>
          <a:prstGeom prst="rect">
            <a:avLst/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ea typeface="標楷體" pitchFamily="65" charset="-120"/>
              </a:rPr>
              <a:t>精緻化</a:t>
            </a:r>
          </a:p>
          <a:p>
            <a:pPr defTabSz="762000" eaLnBrk="0" hangingPunct="0"/>
            <a:endParaRPr kumimoji="0" lang="zh-TW" altLang="en-US" sz="800"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ea typeface="標楷體" pitchFamily="65" charset="-120"/>
              </a:rPr>
              <a:t>生存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成長</a:t>
            </a:r>
          </a:p>
        </p:txBody>
      </p:sp>
      <p:sp>
        <p:nvSpPr>
          <p:cNvPr id="161807" name="Rectangle 36"/>
          <p:cNvSpPr>
            <a:spLocks noChangeAspect="1" noChangeArrowheads="1"/>
          </p:cNvSpPr>
          <p:nvPr/>
        </p:nvSpPr>
        <p:spPr bwMode="auto">
          <a:xfrm>
            <a:off x="5151438" y="1193800"/>
            <a:ext cx="717550" cy="442913"/>
          </a:xfrm>
          <a:prstGeom prst="rect">
            <a:avLst/>
          </a:prstGeom>
          <a:solidFill>
            <a:srgbClr val="FF5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ea typeface="標楷體" pitchFamily="65" charset="-120"/>
              </a:rPr>
              <a:t>現代化</a:t>
            </a:r>
          </a:p>
          <a:p>
            <a:pPr defTabSz="762000" eaLnBrk="0" hangingPunct="0"/>
            <a:endParaRPr kumimoji="0" lang="zh-TW" altLang="en-US" sz="800"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ea typeface="標楷體" pitchFamily="65" charset="-120"/>
              </a:rPr>
              <a:t>立足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先機</a:t>
            </a:r>
          </a:p>
        </p:txBody>
      </p:sp>
      <p:sp>
        <p:nvSpPr>
          <p:cNvPr id="161808" name="Rectangle 37"/>
          <p:cNvSpPr>
            <a:spLocks noChangeAspect="1" noChangeArrowheads="1"/>
          </p:cNvSpPr>
          <p:nvPr/>
        </p:nvSpPr>
        <p:spPr bwMode="auto">
          <a:xfrm>
            <a:off x="5046663" y="1057275"/>
            <a:ext cx="871537" cy="627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9" name="Rectangle 38"/>
          <p:cNvSpPr>
            <a:spLocks noChangeAspect="1" noChangeArrowheads="1"/>
          </p:cNvSpPr>
          <p:nvPr/>
        </p:nvSpPr>
        <p:spPr bwMode="auto">
          <a:xfrm>
            <a:off x="3367088" y="1023938"/>
            <a:ext cx="10985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既有事業之永續經營</a:t>
            </a:r>
          </a:p>
        </p:txBody>
      </p:sp>
      <p:sp>
        <p:nvSpPr>
          <p:cNvPr id="161810" name="Rectangle 39"/>
          <p:cNvSpPr>
            <a:spLocks noChangeAspect="1" noChangeArrowheads="1"/>
          </p:cNvSpPr>
          <p:nvPr/>
        </p:nvSpPr>
        <p:spPr bwMode="auto">
          <a:xfrm>
            <a:off x="5186363" y="1023938"/>
            <a:ext cx="5905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新廠創建</a:t>
            </a:r>
          </a:p>
        </p:txBody>
      </p:sp>
      <p:sp>
        <p:nvSpPr>
          <p:cNvPr id="161811" name="Line 40"/>
          <p:cNvSpPr>
            <a:spLocks noChangeAspect="1" noChangeShapeType="1"/>
          </p:cNvSpPr>
          <p:nvPr/>
        </p:nvSpPr>
        <p:spPr bwMode="auto">
          <a:xfrm>
            <a:off x="4003675" y="21272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2" name="Line 41"/>
          <p:cNvSpPr>
            <a:spLocks noChangeAspect="1" noChangeShapeType="1"/>
          </p:cNvSpPr>
          <p:nvPr/>
        </p:nvSpPr>
        <p:spPr bwMode="auto">
          <a:xfrm>
            <a:off x="5513388" y="21272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3" name="Rectangle 42"/>
          <p:cNvSpPr>
            <a:spLocks noChangeAspect="1" noChangeArrowheads="1"/>
          </p:cNvSpPr>
          <p:nvPr/>
        </p:nvSpPr>
        <p:spPr bwMode="auto">
          <a:xfrm>
            <a:off x="2106613" y="1190625"/>
            <a:ext cx="1063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GOALS  SETTING </a:t>
            </a:r>
          </a:p>
        </p:txBody>
      </p:sp>
      <p:sp>
        <p:nvSpPr>
          <p:cNvPr id="161814" name="Rectangle 43"/>
          <p:cNvSpPr>
            <a:spLocks noChangeAspect="1" noChangeArrowheads="1"/>
          </p:cNvSpPr>
          <p:nvPr/>
        </p:nvSpPr>
        <p:spPr bwMode="auto">
          <a:xfrm>
            <a:off x="2005013" y="1843088"/>
            <a:ext cx="12827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80000"/>
              </a:lnSpc>
            </a:pPr>
            <a:r>
              <a:rPr kumimoji="0" lang="en-US" altLang="zh-TW" sz="800">
                <a:ea typeface="標楷體" pitchFamily="65" charset="-120"/>
              </a:rPr>
              <a:t>REEDUCATION/</a:t>
            </a:r>
          </a:p>
          <a:p>
            <a:pPr defTabSz="762000" eaLnBrk="0" hangingPunct="0">
              <a:lnSpc>
                <a:spcPct val="80000"/>
              </a:lnSpc>
            </a:pPr>
            <a:r>
              <a:rPr kumimoji="0" lang="en-US" altLang="zh-TW" sz="800">
                <a:ea typeface="標楷體" pitchFamily="65" charset="-120"/>
              </a:rPr>
              <a:t>BENCHMARKING</a:t>
            </a:r>
          </a:p>
        </p:txBody>
      </p:sp>
      <p:sp>
        <p:nvSpPr>
          <p:cNvPr id="161815" name="Rectangle 44"/>
          <p:cNvSpPr>
            <a:spLocks noChangeAspect="1" noChangeArrowheads="1"/>
          </p:cNvSpPr>
          <p:nvPr/>
        </p:nvSpPr>
        <p:spPr bwMode="auto">
          <a:xfrm>
            <a:off x="2238375" y="2395538"/>
            <a:ext cx="7667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kumimoji="0" lang="en-US" altLang="zh-TW" sz="800">
                <a:ea typeface="標楷體" pitchFamily="65" charset="-120"/>
              </a:rPr>
              <a:t>STRATEGIC</a:t>
            </a:r>
          </a:p>
          <a:p>
            <a:pPr defTabSz="762000" eaLnBrk="0" hangingPunct="0">
              <a:lnSpc>
                <a:spcPct val="85000"/>
              </a:lnSpc>
            </a:pPr>
            <a:r>
              <a:rPr kumimoji="0" lang="en-US" altLang="zh-TW" sz="800">
                <a:ea typeface="標楷體" pitchFamily="65" charset="-120"/>
              </a:rPr>
              <a:t>PLANING</a:t>
            </a:r>
          </a:p>
        </p:txBody>
      </p:sp>
      <p:sp>
        <p:nvSpPr>
          <p:cNvPr id="161816" name="Line 45"/>
          <p:cNvSpPr>
            <a:spLocks noChangeAspect="1" noChangeShapeType="1"/>
          </p:cNvSpPr>
          <p:nvPr/>
        </p:nvSpPr>
        <p:spPr bwMode="auto">
          <a:xfrm>
            <a:off x="2182813" y="1624013"/>
            <a:ext cx="831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7" name="Line 46"/>
          <p:cNvSpPr>
            <a:spLocks noChangeAspect="1" noChangeShapeType="1"/>
          </p:cNvSpPr>
          <p:nvPr/>
        </p:nvSpPr>
        <p:spPr bwMode="auto">
          <a:xfrm>
            <a:off x="2182813" y="2301875"/>
            <a:ext cx="831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8" name="Rectangle 47"/>
          <p:cNvSpPr>
            <a:spLocks noChangeAspect="1" noChangeArrowheads="1"/>
          </p:cNvSpPr>
          <p:nvPr/>
        </p:nvSpPr>
        <p:spPr bwMode="auto">
          <a:xfrm>
            <a:off x="6000750" y="1876425"/>
            <a:ext cx="912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MANAGEMENT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UPGRADING</a:t>
            </a:r>
          </a:p>
        </p:txBody>
      </p:sp>
      <p:sp>
        <p:nvSpPr>
          <p:cNvPr id="161819" name="Line 48"/>
          <p:cNvSpPr>
            <a:spLocks noChangeAspect="1" noChangeShapeType="1"/>
          </p:cNvSpPr>
          <p:nvPr/>
        </p:nvSpPr>
        <p:spPr bwMode="auto">
          <a:xfrm>
            <a:off x="6446838" y="2139950"/>
            <a:ext cx="0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0" name="Rectangle 49"/>
          <p:cNvSpPr>
            <a:spLocks noChangeAspect="1" noChangeArrowheads="1"/>
          </p:cNvSpPr>
          <p:nvPr/>
        </p:nvSpPr>
        <p:spPr bwMode="auto">
          <a:xfrm>
            <a:off x="2176463" y="722313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(PROCESSES)</a:t>
            </a:r>
          </a:p>
        </p:txBody>
      </p:sp>
      <p:sp>
        <p:nvSpPr>
          <p:cNvPr id="161821" name="Rectangle 50"/>
          <p:cNvSpPr>
            <a:spLocks noChangeAspect="1" noChangeArrowheads="1"/>
          </p:cNvSpPr>
          <p:nvPr/>
        </p:nvSpPr>
        <p:spPr bwMode="auto">
          <a:xfrm>
            <a:off x="5880100" y="739775"/>
            <a:ext cx="1146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(METHODOLOGIES/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TOOLS)</a:t>
            </a:r>
          </a:p>
        </p:txBody>
      </p:sp>
      <p:sp>
        <p:nvSpPr>
          <p:cNvPr id="161822" name="Line 51"/>
          <p:cNvSpPr>
            <a:spLocks noChangeAspect="1" noChangeShapeType="1"/>
          </p:cNvSpPr>
          <p:nvPr/>
        </p:nvSpPr>
        <p:spPr bwMode="auto">
          <a:xfrm>
            <a:off x="2138363" y="879475"/>
            <a:ext cx="874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3" name="Line 52"/>
          <p:cNvSpPr>
            <a:spLocks noChangeAspect="1" noChangeShapeType="1"/>
          </p:cNvSpPr>
          <p:nvPr/>
        </p:nvSpPr>
        <p:spPr bwMode="auto">
          <a:xfrm>
            <a:off x="3770313" y="1550988"/>
            <a:ext cx="347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4" name="Rectangle 53"/>
          <p:cNvSpPr>
            <a:spLocks noChangeAspect="1" noChangeArrowheads="1"/>
          </p:cNvSpPr>
          <p:nvPr/>
        </p:nvSpPr>
        <p:spPr bwMode="auto">
          <a:xfrm>
            <a:off x="5991225" y="1198563"/>
            <a:ext cx="1033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IDENTIFYING BIG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 PICTURE</a:t>
            </a:r>
          </a:p>
        </p:txBody>
      </p:sp>
      <p:sp>
        <p:nvSpPr>
          <p:cNvPr id="161825" name="Line 54"/>
          <p:cNvSpPr>
            <a:spLocks noChangeAspect="1" noChangeShapeType="1"/>
          </p:cNvSpPr>
          <p:nvPr/>
        </p:nvSpPr>
        <p:spPr bwMode="auto">
          <a:xfrm>
            <a:off x="6442075" y="149542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6" name="Line 55"/>
          <p:cNvSpPr>
            <a:spLocks noChangeAspect="1" noChangeShapeType="1"/>
          </p:cNvSpPr>
          <p:nvPr/>
        </p:nvSpPr>
        <p:spPr bwMode="auto">
          <a:xfrm>
            <a:off x="6026150" y="1668463"/>
            <a:ext cx="830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7" name="Line 56"/>
          <p:cNvSpPr>
            <a:spLocks noChangeAspect="1" noChangeShapeType="1"/>
          </p:cNvSpPr>
          <p:nvPr/>
        </p:nvSpPr>
        <p:spPr bwMode="auto">
          <a:xfrm>
            <a:off x="5981700" y="1003300"/>
            <a:ext cx="873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8" name="Line 57"/>
          <p:cNvSpPr>
            <a:spLocks noChangeAspect="1" noChangeShapeType="1"/>
          </p:cNvSpPr>
          <p:nvPr/>
        </p:nvSpPr>
        <p:spPr bwMode="auto">
          <a:xfrm>
            <a:off x="6437313" y="1685925"/>
            <a:ext cx="0" cy="227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9" name="Line 58"/>
          <p:cNvSpPr>
            <a:spLocks noChangeAspect="1" noChangeShapeType="1"/>
          </p:cNvSpPr>
          <p:nvPr/>
        </p:nvSpPr>
        <p:spPr bwMode="auto">
          <a:xfrm>
            <a:off x="6026150" y="2332038"/>
            <a:ext cx="830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0" name="Line 59"/>
          <p:cNvSpPr>
            <a:spLocks noChangeAspect="1" noChangeShapeType="1"/>
          </p:cNvSpPr>
          <p:nvPr/>
        </p:nvSpPr>
        <p:spPr bwMode="auto">
          <a:xfrm>
            <a:off x="6446838" y="235108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1" name="Line 60"/>
          <p:cNvSpPr>
            <a:spLocks noChangeAspect="1" noChangeShapeType="1"/>
          </p:cNvSpPr>
          <p:nvPr/>
        </p:nvSpPr>
        <p:spPr bwMode="auto">
          <a:xfrm>
            <a:off x="3770313" y="1276350"/>
            <a:ext cx="46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2" name="Line 61"/>
          <p:cNvSpPr>
            <a:spLocks noChangeAspect="1" noChangeShapeType="1"/>
          </p:cNvSpPr>
          <p:nvPr/>
        </p:nvSpPr>
        <p:spPr bwMode="auto">
          <a:xfrm>
            <a:off x="6446838" y="100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3" name="Line 62"/>
          <p:cNvSpPr>
            <a:spLocks noChangeAspect="1" noChangeShapeType="1"/>
          </p:cNvSpPr>
          <p:nvPr/>
        </p:nvSpPr>
        <p:spPr bwMode="auto">
          <a:xfrm>
            <a:off x="4410075" y="1368425"/>
            <a:ext cx="1588" cy="134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4" name="Line 63"/>
          <p:cNvSpPr>
            <a:spLocks noChangeAspect="1" noChangeShapeType="1"/>
          </p:cNvSpPr>
          <p:nvPr/>
        </p:nvSpPr>
        <p:spPr bwMode="auto">
          <a:xfrm>
            <a:off x="3595688" y="1339850"/>
            <a:ext cx="1587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5" name="Rectangle 64"/>
          <p:cNvSpPr>
            <a:spLocks noChangeAspect="1" noChangeArrowheads="1"/>
          </p:cNvSpPr>
          <p:nvPr/>
        </p:nvSpPr>
        <p:spPr bwMode="auto">
          <a:xfrm>
            <a:off x="6224588" y="2470150"/>
            <a:ext cx="477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BRAM</a:t>
            </a:r>
          </a:p>
        </p:txBody>
      </p:sp>
      <p:sp>
        <p:nvSpPr>
          <p:cNvPr id="161836" name="Text Box 65"/>
          <p:cNvSpPr txBox="1">
            <a:spLocks noChangeArrowheads="1"/>
          </p:cNvSpPr>
          <p:nvPr/>
        </p:nvSpPr>
        <p:spPr bwMode="auto">
          <a:xfrm>
            <a:off x="342900" y="790575"/>
            <a:ext cx="1227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I. </a:t>
            </a:r>
            <a:r>
              <a:rPr kumimoji="0" lang="zh-TW" altLang="zh-TW" sz="1200" b="1">
                <a:ea typeface="標楷體" pitchFamily="65" charset="-120"/>
              </a:rPr>
              <a:t>整體結構分析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57150" y="2846388"/>
            <a:ext cx="1733550" cy="942975"/>
            <a:chOff x="1512" y="1855"/>
            <a:chExt cx="1488" cy="624"/>
          </a:xfrm>
        </p:grpSpPr>
        <p:sp>
          <p:nvSpPr>
            <p:cNvPr id="162028" name="Rectangle 67"/>
            <p:cNvSpPr>
              <a:spLocks noChangeAspect="1" noChangeArrowheads="1"/>
            </p:cNvSpPr>
            <p:nvPr/>
          </p:nvSpPr>
          <p:spPr bwMode="auto">
            <a:xfrm>
              <a:off x="1512" y="1855"/>
              <a:ext cx="1488" cy="6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9" name="Rectangle 68"/>
            <p:cNvSpPr>
              <a:spLocks noChangeAspect="1" noChangeArrowheads="1"/>
            </p:cNvSpPr>
            <p:nvPr/>
          </p:nvSpPr>
          <p:spPr bwMode="auto">
            <a:xfrm>
              <a:off x="1619" y="1950"/>
              <a:ext cx="206" cy="8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0" name="Line 69"/>
            <p:cNvSpPr>
              <a:spLocks noChangeAspect="1" noChangeShapeType="1"/>
            </p:cNvSpPr>
            <p:nvPr/>
          </p:nvSpPr>
          <p:spPr bwMode="auto">
            <a:xfrm flipV="1">
              <a:off x="1615" y="1947"/>
              <a:ext cx="106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1" name="Line 70"/>
            <p:cNvSpPr>
              <a:spLocks noChangeAspect="1" noChangeShapeType="1"/>
            </p:cNvSpPr>
            <p:nvPr/>
          </p:nvSpPr>
          <p:spPr bwMode="auto">
            <a:xfrm flipV="1">
              <a:off x="1615" y="1947"/>
              <a:ext cx="178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2" name="Line 71"/>
            <p:cNvSpPr>
              <a:spLocks noChangeAspect="1" noChangeShapeType="1"/>
            </p:cNvSpPr>
            <p:nvPr/>
          </p:nvSpPr>
          <p:spPr bwMode="auto">
            <a:xfrm flipV="1">
              <a:off x="1651" y="1979"/>
              <a:ext cx="177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3" name="Line 72"/>
            <p:cNvSpPr>
              <a:spLocks noChangeAspect="1" noChangeShapeType="1"/>
            </p:cNvSpPr>
            <p:nvPr/>
          </p:nvSpPr>
          <p:spPr bwMode="auto">
            <a:xfrm flipV="1">
              <a:off x="1757" y="2009"/>
              <a:ext cx="71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4" name="Rectangle 73"/>
            <p:cNvSpPr>
              <a:spLocks noChangeAspect="1" noChangeArrowheads="1"/>
            </p:cNvSpPr>
            <p:nvPr/>
          </p:nvSpPr>
          <p:spPr bwMode="auto">
            <a:xfrm>
              <a:off x="1887" y="2045"/>
              <a:ext cx="204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5" name="Line 74"/>
            <p:cNvSpPr>
              <a:spLocks noChangeAspect="1" noChangeShapeType="1"/>
            </p:cNvSpPr>
            <p:nvPr/>
          </p:nvSpPr>
          <p:spPr bwMode="auto">
            <a:xfrm flipV="1">
              <a:off x="1882" y="2041"/>
              <a:ext cx="107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6" name="Line 75"/>
            <p:cNvSpPr>
              <a:spLocks noChangeAspect="1" noChangeShapeType="1"/>
            </p:cNvSpPr>
            <p:nvPr/>
          </p:nvSpPr>
          <p:spPr bwMode="auto">
            <a:xfrm flipV="1">
              <a:off x="1882" y="2041"/>
              <a:ext cx="178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7" name="Line 76"/>
            <p:cNvSpPr>
              <a:spLocks noChangeAspect="1" noChangeShapeType="1"/>
            </p:cNvSpPr>
            <p:nvPr/>
          </p:nvSpPr>
          <p:spPr bwMode="auto">
            <a:xfrm flipV="1">
              <a:off x="1918" y="2073"/>
              <a:ext cx="17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8" name="Line 77"/>
            <p:cNvSpPr>
              <a:spLocks noChangeAspect="1" noChangeShapeType="1"/>
            </p:cNvSpPr>
            <p:nvPr/>
          </p:nvSpPr>
          <p:spPr bwMode="auto">
            <a:xfrm flipV="1">
              <a:off x="2025" y="2104"/>
              <a:ext cx="71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9" name="Rectangle 78"/>
            <p:cNvSpPr>
              <a:spLocks noChangeAspect="1" noChangeArrowheads="1"/>
            </p:cNvSpPr>
            <p:nvPr/>
          </p:nvSpPr>
          <p:spPr bwMode="auto">
            <a:xfrm>
              <a:off x="2154" y="2139"/>
              <a:ext cx="205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0" name="Line 79"/>
            <p:cNvSpPr>
              <a:spLocks noChangeAspect="1" noChangeShapeType="1"/>
            </p:cNvSpPr>
            <p:nvPr/>
          </p:nvSpPr>
          <p:spPr bwMode="auto">
            <a:xfrm flipV="1">
              <a:off x="2150" y="2137"/>
              <a:ext cx="107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1" name="Line 80"/>
            <p:cNvSpPr>
              <a:spLocks noChangeAspect="1" noChangeShapeType="1"/>
            </p:cNvSpPr>
            <p:nvPr/>
          </p:nvSpPr>
          <p:spPr bwMode="auto">
            <a:xfrm flipV="1">
              <a:off x="2150" y="2137"/>
              <a:ext cx="178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2" name="Line 81"/>
            <p:cNvSpPr>
              <a:spLocks noChangeAspect="1" noChangeShapeType="1"/>
            </p:cNvSpPr>
            <p:nvPr/>
          </p:nvSpPr>
          <p:spPr bwMode="auto">
            <a:xfrm flipV="1">
              <a:off x="2185" y="2168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3" name="Line 82"/>
            <p:cNvSpPr>
              <a:spLocks noChangeAspect="1" noChangeShapeType="1"/>
            </p:cNvSpPr>
            <p:nvPr/>
          </p:nvSpPr>
          <p:spPr bwMode="auto">
            <a:xfrm flipV="1">
              <a:off x="2292" y="2199"/>
              <a:ext cx="7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4" name="Rectangle 83"/>
            <p:cNvSpPr>
              <a:spLocks noChangeAspect="1" noChangeArrowheads="1"/>
            </p:cNvSpPr>
            <p:nvPr/>
          </p:nvSpPr>
          <p:spPr bwMode="auto">
            <a:xfrm>
              <a:off x="2421" y="2235"/>
              <a:ext cx="20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5" name="Line 84"/>
            <p:cNvSpPr>
              <a:spLocks noChangeAspect="1" noChangeShapeType="1"/>
            </p:cNvSpPr>
            <p:nvPr/>
          </p:nvSpPr>
          <p:spPr bwMode="auto">
            <a:xfrm flipV="1">
              <a:off x="2417" y="2231"/>
              <a:ext cx="107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6" name="Line 85"/>
            <p:cNvSpPr>
              <a:spLocks noChangeAspect="1" noChangeShapeType="1"/>
            </p:cNvSpPr>
            <p:nvPr/>
          </p:nvSpPr>
          <p:spPr bwMode="auto">
            <a:xfrm flipV="1">
              <a:off x="2417" y="2231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7" name="Line 86"/>
            <p:cNvSpPr>
              <a:spLocks noChangeAspect="1" noChangeShapeType="1"/>
            </p:cNvSpPr>
            <p:nvPr/>
          </p:nvSpPr>
          <p:spPr bwMode="auto">
            <a:xfrm flipV="1">
              <a:off x="2453" y="2263"/>
              <a:ext cx="177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8" name="Line 87"/>
            <p:cNvSpPr>
              <a:spLocks noChangeAspect="1" noChangeShapeType="1"/>
            </p:cNvSpPr>
            <p:nvPr/>
          </p:nvSpPr>
          <p:spPr bwMode="auto">
            <a:xfrm flipV="1">
              <a:off x="2560" y="2294"/>
              <a:ext cx="70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9" name="Rectangle 88"/>
            <p:cNvSpPr>
              <a:spLocks noChangeAspect="1" noChangeArrowheads="1"/>
            </p:cNvSpPr>
            <p:nvPr/>
          </p:nvSpPr>
          <p:spPr bwMode="auto">
            <a:xfrm>
              <a:off x="2688" y="2329"/>
              <a:ext cx="205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0" name="Line 89"/>
            <p:cNvSpPr>
              <a:spLocks noChangeAspect="1" noChangeShapeType="1"/>
            </p:cNvSpPr>
            <p:nvPr/>
          </p:nvSpPr>
          <p:spPr bwMode="auto">
            <a:xfrm flipV="1">
              <a:off x="2684" y="2325"/>
              <a:ext cx="107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1" name="Line 90"/>
            <p:cNvSpPr>
              <a:spLocks noChangeAspect="1" noChangeShapeType="1"/>
            </p:cNvSpPr>
            <p:nvPr/>
          </p:nvSpPr>
          <p:spPr bwMode="auto">
            <a:xfrm flipV="1">
              <a:off x="2684" y="2325"/>
              <a:ext cx="17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2" name="Line 91"/>
            <p:cNvSpPr>
              <a:spLocks noChangeAspect="1" noChangeShapeType="1"/>
            </p:cNvSpPr>
            <p:nvPr/>
          </p:nvSpPr>
          <p:spPr bwMode="auto">
            <a:xfrm flipV="1">
              <a:off x="2719" y="2358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3" name="Line 92"/>
            <p:cNvSpPr>
              <a:spLocks noChangeAspect="1" noChangeShapeType="1"/>
            </p:cNvSpPr>
            <p:nvPr/>
          </p:nvSpPr>
          <p:spPr bwMode="auto">
            <a:xfrm flipV="1">
              <a:off x="2826" y="2389"/>
              <a:ext cx="7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4" name="Rectangle 93"/>
            <p:cNvSpPr>
              <a:spLocks noChangeAspect="1" noChangeArrowheads="1"/>
            </p:cNvSpPr>
            <p:nvPr/>
          </p:nvSpPr>
          <p:spPr bwMode="auto">
            <a:xfrm>
              <a:off x="2688" y="2267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5" name="Rectangle 94"/>
            <p:cNvSpPr>
              <a:spLocks noChangeAspect="1" noChangeArrowheads="1"/>
            </p:cNvSpPr>
            <p:nvPr/>
          </p:nvSpPr>
          <p:spPr bwMode="auto">
            <a:xfrm>
              <a:off x="2154" y="2077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6" name="Rectangle 95"/>
            <p:cNvSpPr>
              <a:spLocks noChangeAspect="1" noChangeArrowheads="1"/>
            </p:cNvSpPr>
            <p:nvPr/>
          </p:nvSpPr>
          <p:spPr bwMode="auto">
            <a:xfrm>
              <a:off x="2421" y="1982"/>
              <a:ext cx="206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7" name="Rectangle 96"/>
            <p:cNvSpPr>
              <a:spLocks noChangeAspect="1" noChangeArrowheads="1"/>
            </p:cNvSpPr>
            <p:nvPr/>
          </p:nvSpPr>
          <p:spPr bwMode="auto">
            <a:xfrm>
              <a:off x="2688" y="2172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8" name="Rectangle 97"/>
            <p:cNvSpPr>
              <a:spLocks noChangeAspect="1" noChangeArrowheads="1"/>
            </p:cNvSpPr>
            <p:nvPr/>
          </p:nvSpPr>
          <p:spPr bwMode="auto">
            <a:xfrm>
              <a:off x="1887" y="2362"/>
              <a:ext cx="204" cy="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9" name="Rectangle 98"/>
            <p:cNvSpPr>
              <a:spLocks noChangeAspect="1" noChangeArrowheads="1"/>
            </p:cNvSpPr>
            <p:nvPr/>
          </p:nvSpPr>
          <p:spPr bwMode="auto">
            <a:xfrm>
              <a:off x="1887" y="2409"/>
              <a:ext cx="204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1838" name="Text Box 99"/>
          <p:cNvSpPr txBox="1">
            <a:spLocks noChangeArrowheads="1"/>
          </p:cNvSpPr>
          <p:nvPr/>
        </p:nvSpPr>
        <p:spPr bwMode="auto">
          <a:xfrm>
            <a:off x="0" y="2549525"/>
            <a:ext cx="1227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II.</a:t>
            </a:r>
            <a:r>
              <a:rPr kumimoji="0" lang="zh-TW" altLang="en-US" sz="1200" b="1">
                <a:ea typeface="標楷體" pitchFamily="65" charset="-120"/>
              </a:rPr>
              <a:t>組織關聯分析</a:t>
            </a:r>
          </a:p>
        </p:txBody>
      </p:sp>
      <p:grpSp>
        <p:nvGrpSpPr>
          <p:cNvPr id="6" name="Group 100"/>
          <p:cNvGrpSpPr>
            <a:grpSpLocks noChangeAspect="1"/>
          </p:cNvGrpSpPr>
          <p:nvPr/>
        </p:nvGrpSpPr>
        <p:grpSpPr bwMode="auto">
          <a:xfrm flipH="1">
            <a:off x="2041525" y="2857500"/>
            <a:ext cx="714375" cy="663575"/>
            <a:chOff x="1680" y="1560"/>
            <a:chExt cx="481" cy="572"/>
          </a:xfrm>
        </p:grpSpPr>
        <p:sp>
          <p:nvSpPr>
            <p:cNvPr id="162024" name="Freeform 10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5" name="Freeform 10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6" name="Freeform 10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7" name="Freeform 10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105"/>
          <p:cNvGrpSpPr>
            <a:grpSpLocks noChangeAspect="1"/>
          </p:cNvGrpSpPr>
          <p:nvPr/>
        </p:nvGrpSpPr>
        <p:grpSpPr bwMode="auto">
          <a:xfrm>
            <a:off x="2921000" y="3136900"/>
            <a:ext cx="1204913" cy="1003300"/>
            <a:chOff x="1876" y="524"/>
            <a:chExt cx="712" cy="824"/>
          </a:xfrm>
        </p:grpSpPr>
        <p:sp>
          <p:nvSpPr>
            <p:cNvPr id="162007" name="Rectangle 106"/>
            <p:cNvSpPr>
              <a:spLocks noChangeAspect="1" noChangeArrowheads="1"/>
            </p:cNvSpPr>
            <p:nvPr/>
          </p:nvSpPr>
          <p:spPr bwMode="auto">
            <a:xfrm>
              <a:off x="1876" y="524"/>
              <a:ext cx="712" cy="8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08" name="Rectangle 107"/>
            <p:cNvSpPr>
              <a:spLocks noChangeAspect="1" noChangeArrowheads="1"/>
            </p:cNvSpPr>
            <p:nvPr/>
          </p:nvSpPr>
          <p:spPr bwMode="auto">
            <a:xfrm>
              <a:off x="1972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09" name="Rectangle 108"/>
            <p:cNvSpPr>
              <a:spLocks noChangeAspect="1" noChangeArrowheads="1"/>
            </p:cNvSpPr>
            <p:nvPr/>
          </p:nvSpPr>
          <p:spPr bwMode="auto">
            <a:xfrm>
              <a:off x="1972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0" name="Rectangle 109"/>
            <p:cNvSpPr>
              <a:spLocks noChangeAspect="1" noChangeArrowheads="1"/>
            </p:cNvSpPr>
            <p:nvPr/>
          </p:nvSpPr>
          <p:spPr bwMode="auto">
            <a:xfrm>
              <a:off x="1972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1" name="Rectangle 110"/>
            <p:cNvSpPr>
              <a:spLocks noChangeAspect="1" noChangeArrowheads="1"/>
            </p:cNvSpPr>
            <p:nvPr/>
          </p:nvSpPr>
          <p:spPr bwMode="auto">
            <a:xfrm>
              <a:off x="1972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2" name="Rectangle 111"/>
            <p:cNvSpPr>
              <a:spLocks noChangeAspect="1" noChangeArrowheads="1"/>
            </p:cNvSpPr>
            <p:nvPr/>
          </p:nvSpPr>
          <p:spPr bwMode="auto">
            <a:xfrm>
              <a:off x="1972" y="1148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3" name="Rectangle 112"/>
            <p:cNvSpPr>
              <a:spLocks noChangeAspect="1" noChangeArrowheads="1"/>
            </p:cNvSpPr>
            <p:nvPr/>
          </p:nvSpPr>
          <p:spPr bwMode="auto">
            <a:xfrm>
              <a:off x="2164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4" name="Rectangle 113"/>
            <p:cNvSpPr>
              <a:spLocks noChangeAspect="1" noChangeArrowheads="1"/>
            </p:cNvSpPr>
            <p:nvPr/>
          </p:nvSpPr>
          <p:spPr bwMode="auto">
            <a:xfrm>
              <a:off x="2164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5" name="Rectangle 114"/>
            <p:cNvSpPr>
              <a:spLocks noChangeAspect="1" noChangeArrowheads="1"/>
            </p:cNvSpPr>
            <p:nvPr/>
          </p:nvSpPr>
          <p:spPr bwMode="auto">
            <a:xfrm>
              <a:off x="2164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6" name="Rectangle 115"/>
            <p:cNvSpPr>
              <a:spLocks noChangeAspect="1" noChangeArrowheads="1"/>
            </p:cNvSpPr>
            <p:nvPr/>
          </p:nvSpPr>
          <p:spPr bwMode="auto">
            <a:xfrm>
              <a:off x="2164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7" name="Rectangle 116"/>
            <p:cNvSpPr>
              <a:spLocks noChangeAspect="1" noChangeArrowheads="1"/>
            </p:cNvSpPr>
            <p:nvPr/>
          </p:nvSpPr>
          <p:spPr bwMode="auto">
            <a:xfrm>
              <a:off x="2356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8" name="Rectangle 117"/>
            <p:cNvSpPr>
              <a:spLocks noChangeAspect="1" noChangeArrowheads="1"/>
            </p:cNvSpPr>
            <p:nvPr/>
          </p:nvSpPr>
          <p:spPr bwMode="auto">
            <a:xfrm>
              <a:off x="2356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9" name="Rectangle 118"/>
            <p:cNvSpPr>
              <a:spLocks noChangeAspect="1" noChangeArrowheads="1"/>
            </p:cNvSpPr>
            <p:nvPr/>
          </p:nvSpPr>
          <p:spPr bwMode="auto">
            <a:xfrm>
              <a:off x="2356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0" name="Rectangle 119"/>
            <p:cNvSpPr>
              <a:spLocks noChangeAspect="1" noChangeArrowheads="1"/>
            </p:cNvSpPr>
            <p:nvPr/>
          </p:nvSpPr>
          <p:spPr bwMode="auto">
            <a:xfrm>
              <a:off x="2356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1" name="Rectangle 120"/>
            <p:cNvSpPr>
              <a:spLocks noChangeAspect="1" noChangeArrowheads="1"/>
            </p:cNvSpPr>
            <p:nvPr/>
          </p:nvSpPr>
          <p:spPr bwMode="auto">
            <a:xfrm>
              <a:off x="2356" y="1148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2" name="Rectangle 121"/>
            <p:cNvSpPr>
              <a:spLocks noChangeAspect="1" noChangeArrowheads="1"/>
            </p:cNvSpPr>
            <p:nvPr/>
          </p:nvSpPr>
          <p:spPr bwMode="auto">
            <a:xfrm>
              <a:off x="2356" y="125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3" name="Rectangle 122"/>
            <p:cNvSpPr>
              <a:spLocks noChangeAspect="1" noChangeArrowheads="1"/>
            </p:cNvSpPr>
            <p:nvPr/>
          </p:nvSpPr>
          <p:spPr bwMode="auto">
            <a:xfrm>
              <a:off x="1960" y="531"/>
              <a:ext cx="424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1400">
                  <a:ea typeface="標楷體" pitchFamily="65" charset="-120"/>
                </a:rPr>
                <a:t>P. I. E.</a:t>
              </a:r>
            </a:p>
          </p:txBody>
        </p:sp>
      </p:grpSp>
      <p:sp>
        <p:nvSpPr>
          <p:cNvPr id="161841" name="Rectangle 123"/>
          <p:cNvSpPr>
            <a:spLocks noChangeAspect="1" noChangeArrowheads="1"/>
          </p:cNvSpPr>
          <p:nvPr/>
        </p:nvSpPr>
        <p:spPr bwMode="auto">
          <a:xfrm>
            <a:off x="3505200" y="4114800"/>
            <a:ext cx="649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P</a:t>
            </a:r>
            <a:r>
              <a:rPr kumimoji="0" lang="zh-TW" altLang="en-US" sz="1000">
                <a:ea typeface="標楷體" pitchFamily="65" charset="-120"/>
              </a:rPr>
              <a:t>：問題</a:t>
            </a:r>
          </a:p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I</a:t>
            </a:r>
            <a:r>
              <a:rPr kumimoji="0" lang="zh-TW" altLang="en-US" sz="1000">
                <a:ea typeface="標楷體" pitchFamily="65" charset="-120"/>
              </a:rPr>
              <a:t>：議題</a:t>
            </a:r>
            <a:endParaRPr kumimoji="0" lang="zh-TW" altLang="zh-TW" sz="1000">
              <a:ea typeface="標楷體" pitchFamily="65" charset="-120"/>
            </a:endParaRPr>
          </a:p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E</a:t>
            </a:r>
            <a:r>
              <a:rPr kumimoji="0" lang="zh-TW" altLang="en-US" sz="1000">
                <a:ea typeface="標楷體" pitchFamily="65" charset="-120"/>
              </a:rPr>
              <a:t>：期望</a:t>
            </a:r>
            <a:endParaRPr kumimoji="0" lang="zh-TW" altLang="zh-TW" sz="1000">
              <a:ea typeface="標楷體" pitchFamily="65" charset="-120"/>
            </a:endParaRPr>
          </a:p>
        </p:txBody>
      </p:sp>
      <p:sp>
        <p:nvSpPr>
          <p:cNvPr id="161842" name="Rectangle 124"/>
          <p:cNvSpPr>
            <a:spLocks noChangeAspect="1" noChangeArrowheads="1"/>
          </p:cNvSpPr>
          <p:nvPr/>
        </p:nvSpPr>
        <p:spPr bwMode="auto">
          <a:xfrm>
            <a:off x="4184650" y="2713038"/>
            <a:ext cx="1979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200">
                <a:ea typeface="標楷體" pitchFamily="65" charset="-120"/>
              </a:rPr>
              <a:t>IPO(Input/Process/Output)</a:t>
            </a:r>
          </a:p>
        </p:txBody>
      </p:sp>
      <p:sp>
        <p:nvSpPr>
          <p:cNvPr id="161843" name="Rectangle 125"/>
          <p:cNvSpPr>
            <a:spLocks noChangeAspect="1" noChangeArrowheads="1"/>
          </p:cNvSpPr>
          <p:nvPr/>
        </p:nvSpPr>
        <p:spPr bwMode="auto">
          <a:xfrm>
            <a:off x="2781300" y="2833688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III.</a:t>
            </a:r>
            <a:r>
              <a:rPr kumimoji="0" lang="en-US" altLang="zh-TW" sz="1200" b="1">
                <a:ea typeface="標楷體" pitchFamily="65" charset="-120"/>
              </a:rPr>
              <a:t>PIE </a:t>
            </a:r>
            <a:r>
              <a:rPr kumimoji="0" lang="zh-TW" altLang="en-US" sz="1200" b="1">
                <a:ea typeface="標楷體" pitchFamily="65" charset="-120"/>
              </a:rPr>
              <a:t>記錄表</a:t>
            </a:r>
          </a:p>
        </p:txBody>
      </p: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4470400" y="2967038"/>
            <a:ext cx="1519238" cy="1609725"/>
            <a:chOff x="3072" y="1919"/>
            <a:chExt cx="957" cy="1065"/>
          </a:xfrm>
        </p:grpSpPr>
        <p:sp>
          <p:nvSpPr>
            <p:cNvPr id="161975" name="Rectangle 127"/>
            <p:cNvSpPr>
              <a:spLocks noChangeAspect="1" noChangeArrowheads="1"/>
            </p:cNvSpPr>
            <p:nvPr/>
          </p:nvSpPr>
          <p:spPr bwMode="auto">
            <a:xfrm>
              <a:off x="3140" y="1919"/>
              <a:ext cx="889" cy="9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76" name="Rectangle 128"/>
            <p:cNvSpPr>
              <a:spLocks noChangeAspect="1" noChangeArrowheads="1"/>
            </p:cNvSpPr>
            <p:nvPr/>
          </p:nvSpPr>
          <p:spPr bwMode="auto">
            <a:xfrm>
              <a:off x="3106" y="1975"/>
              <a:ext cx="889" cy="97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77" name="Rectangle 129"/>
            <p:cNvSpPr>
              <a:spLocks noChangeAspect="1" noChangeArrowheads="1"/>
            </p:cNvSpPr>
            <p:nvPr/>
          </p:nvSpPr>
          <p:spPr bwMode="auto">
            <a:xfrm>
              <a:off x="3072" y="2031"/>
              <a:ext cx="889" cy="95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130"/>
            <p:cNvGrpSpPr>
              <a:grpSpLocks noChangeAspect="1"/>
            </p:cNvGrpSpPr>
            <p:nvPr/>
          </p:nvGrpSpPr>
          <p:grpSpPr bwMode="auto">
            <a:xfrm>
              <a:off x="3175" y="2171"/>
              <a:ext cx="166" cy="108"/>
              <a:chOff x="2740" y="2136"/>
              <a:chExt cx="232" cy="200"/>
            </a:xfrm>
          </p:grpSpPr>
          <p:sp>
            <p:nvSpPr>
              <p:cNvPr id="162005" name="AutoShape 131"/>
              <p:cNvSpPr>
                <a:spLocks noChangeAspect="1" noChangeArrowheads="1"/>
              </p:cNvSpPr>
              <p:nvPr/>
            </p:nvSpPr>
            <p:spPr bwMode="auto">
              <a:xfrm>
                <a:off x="2740" y="2136"/>
                <a:ext cx="232" cy="44"/>
              </a:xfrm>
              <a:prstGeom prst="homePlate">
                <a:avLst>
                  <a:gd name="adj" fmla="val 175758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6" name="AutoShape 132"/>
              <p:cNvSpPr>
                <a:spLocks noChangeAspect="1" noChangeArrowheads="1"/>
              </p:cNvSpPr>
              <p:nvPr/>
            </p:nvSpPr>
            <p:spPr bwMode="auto">
              <a:xfrm>
                <a:off x="2740" y="2292"/>
                <a:ext cx="232" cy="44"/>
              </a:xfrm>
              <a:prstGeom prst="homePlate">
                <a:avLst>
                  <a:gd name="adj" fmla="val 175758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79" name="Rectangle 133"/>
            <p:cNvSpPr>
              <a:spLocks noChangeAspect="1" noChangeArrowheads="1"/>
            </p:cNvSpPr>
            <p:nvPr/>
          </p:nvSpPr>
          <p:spPr bwMode="auto">
            <a:xfrm>
              <a:off x="3175" y="2442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0" name="Rectangle 134"/>
            <p:cNvSpPr>
              <a:spLocks noChangeAspect="1" noChangeArrowheads="1"/>
            </p:cNvSpPr>
            <p:nvPr/>
          </p:nvSpPr>
          <p:spPr bwMode="auto">
            <a:xfrm>
              <a:off x="3175" y="2498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1" name="Rectangle 135"/>
            <p:cNvSpPr>
              <a:spLocks noChangeAspect="1" noChangeArrowheads="1"/>
            </p:cNvSpPr>
            <p:nvPr/>
          </p:nvSpPr>
          <p:spPr bwMode="auto">
            <a:xfrm>
              <a:off x="3175" y="2611"/>
              <a:ext cx="132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2" name="AutoShape 136"/>
            <p:cNvSpPr>
              <a:spLocks noChangeAspect="1" noChangeArrowheads="1"/>
            </p:cNvSpPr>
            <p:nvPr/>
          </p:nvSpPr>
          <p:spPr bwMode="auto">
            <a:xfrm>
              <a:off x="3416" y="2227"/>
              <a:ext cx="235" cy="52"/>
            </a:xfrm>
            <a:prstGeom prst="star16">
              <a:avLst>
                <a:gd name="adj" fmla="val 37500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3" name="Rectangle 137"/>
            <p:cNvSpPr>
              <a:spLocks noChangeAspect="1" noChangeArrowheads="1"/>
            </p:cNvSpPr>
            <p:nvPr/>
          </p:nvSpPr>
          <p:spPr bwMode="auto">
            <a:xfrm>
              <a:off x="3416" y="2424"/>
              <a:ext cx="235" cy="7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4" name="Rectangle 138"/>
            <p:cNvSpPr>
              <a:spLocks noChangeAspect="1" noChangeArrowheads="1"/>
            </p:cNvSpPr>
            <p:nvPr/>
          </p:nvSpPr>
          <p:spPr bwMode="auto">
            <a:xfrm>
              <a:off x="3416" y="2563"/>
              <a:ext cx="235" cy="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5" name="Rectangle 139"/>
            <p:cNvSpPr>
              <a:spLocks noChangeAspect="1" noChangeArrowheads="1"/>
            </p:cNvSpPr>
            <p:nvPr/>
          </p:nvSpPr>
          <p:spPr bwMode="auto">
            <a:xfrm>
              <a:off x="3416" y="2844"/>
              <a:ext cx="235" cy="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6" name="Rectangle 140"/>
            <p:cNvSpPr>
              <a:spLocks noChangeAspect="1" noChangeArrowheads="1"/>
            </p:cNvSpPr>
            <p:nvPr/>
          </p:nvSpPr>
          <p:spPr bwMode="auto">
            <a:xfrm>
              <a:off x="3416" y="2704"/>
              <a:ext cx="235" cy="7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" name="Group 141"/>
            <p:cNvGrpSpPr>
              <a:grpSpLocks noChangeAspect="1"/>
            </p:cNvGrpSpPr>
            <p:nvPr/>
          </p:nvGrpSpPr>
          <p:grpSpPr bwMode="auto">
            <a:xfrm>
              <a:off x="3175" y="2723"/>
              <a:ext cx="132" cy="33"/>
              <a:chOff x="2740" y="3159"/>
              <a:chExt cx="184" cy="61"/>
            </a:xfrm>
          </p:grpSpPr>
          <p:sp>
            <p:nvSpPr>
              <p:cNvPr id="162003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2740" y="315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4" name="Rectangle 143"/>
              <p:cNvSpPr>
                <a:spLocks noChangeAspect="1" noChangeArrowheads="1"/>
              </p:cNvSpPr>
              <p:nvPr/>
            </p:nvSpPr>
            <p:spPr bwMode="auto">
              <a:xfrm>
                <a:off x="2740" y="32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Group 144"/>
            <p:cNvGrpSpPr>
              <a:grpSpLocks noChangeAspect="1"/>
            </p:cNvGrpSpPr>
            <p:nvPr/>
          </p:nvGrpSpPr>
          <p:grpSpPr bwMode="auto">
            <a:xfrm>
              <a:off x="3175" y="2863"/>
              <a:ext cx="132" cy="32"/>
              <a:chOff x="2740" y="3419"/>
              <a:chExt cx="184" cy="61"/>
            </a:xfrm>
          </p:grpSpPr>
          <p:sp>
            <p:nvSpPr>
              <p:cNvPr id="162001" name="Rectangle 145"/>
              <p:cNvSpPr>
                <a:spLocks noChangeAspect="1" noChangeArrowheads="1"/>
              </p:cNvSpPr>
              <p:nvPr/>
            </p:nvSpPr>
            <p:spPr bwMode="auto">
              <a:xfrm>
                <a:off x="2740" y="347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2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2740" y="34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89" name="AutoShape 147"/>
            <p:cNvSpPr>
              <a:spLocks noChangeAspect="1" noChangeArrowheads="1"/>
            </p:cNvSpPr>
            <p:nvPr/>
          </p:nvSpPr>
          <p:spPr bwMode="auto">
            <a:xfrm flipH="1">
              <a:off x="3725" y="2171"/>
              <a:ext cx="167" cy="24"/>
            </a:xfrm>
            <a:prstGeom prst="homePlate">
              <a:avLst>
                <a:gd name="adj" fmla="val 23194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0" name="AutoShape 148"/>
            <p:cNvSpPr>
              <a:spLocks noChangeAspect="1" noChangeArrowheads="1"/>
            </p:cNvSpPr>
            <p:nvPr/>
          </p:nvSpPr>
          <p:spPr bwMode="auto">
            <a:xfrm flipH="1">
              <a:off x="3725" y="2255"/>
              <a:ext cx="167" cy="24"/>
            </a:xfrm>
            <a:prstGeom prst="homePlate">
              <a:avLst>
                <a:gd name="adj" fmla="val 23194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1" name="AutoShape 149"/>
            <p:cNvSpPr>
              <a:spLocks noChangeAspect="1" noChangeArrowheads="1"/>
            </p:cNvSpPr>
            <p:nvPr/>
          </p:nvSpPr>
          <p:spPr bwMode="auto">
            <a:xfrm flipH="1">
              <a:off x="3725" y="2340"/>
              <a:ext cx="167" cy="23"/>
            </a:xfrm>
            <a:prstGeom prst="homePlate">
              <a:avLst>
                <a:gd name="adj" fmla="val 242029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2" name="Rectangle 150"/>
            <p:cNvSpPr>
              <a:spLocks noChangeAspect="1" noChangeArrowheads="1"/>
            </p:cNvSpPr>
            <p:nvPr/>
          </p:nvSpPr>
          <p:spPr bwMode="auto">
            <a:xfrm>
              <a:off x="3760" y="2442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151"/>
            <p:cNvGrpSpPr>
              <a:grpSpLocks noChangeAspect="1"/>
            </p:cNvGrpSpPr>
            <p:nvPr/>
          </p:nvGrpSpPr>
          <p:grpSpPr bwMode="auto">
            <a:xfrm>
              <a:off x="3760" y="2582"/>
              <a:ext cx="132" cy="33"/>
              <a:chOff x="3556" y="2899"/>
              <a:chExt cx="184" cy="61"/>
            </a:xfrm>
          </p:grpSpPr>
          <p:sp>
            <p:nvSpPr>
              <p:cNvPr id="161999" name="Rectangle 152"/>
              <p:cNvSpPr>
                <a:spLocks noChangeAspect="1" noChangeArrowheads="1"/>
              </p:cNvSpPr>
              <p:nvPr/>
            </p:nvSpPr>
            <p:spPr bwMode="auto">
              <a:xfrm>
                <a:off x="3556" y="289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0" name="Rectangle 153"/>
              <p:cNvSpPr>
                <a:spLocks noChangeAspect="1" noChangeArrowheads="1"/>
              </p:cNvSpPr>
              <p:nvPr/>
            </p:nvSpPr>
            <p:spPr bwMode="auto">
              <a:xfrm>
                <a:off x="3556" y="295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154"/>
            <p:cNvGrpSpPr>
              <a:grpSpLocks noChangeAspect="1"/>
            </p:cNvGrpSpPr>
            <p:nvPr/>
          </p:nvGrpSpPr>
          <p:grpSpPr bwMode="auto">
            <a:xfrm>
              <a:off x="3760" y="2723"/>
              <a:ext cx="132" cy="33"/>
              <a:chOff x="3556" y="3159"/>
              <a:chExt cx="184" cy="61"/>
            </a:xfrm>
          </p:grpSpPr>
          <p:sp>
            <p:nvSpPr>
              <p:cNvPr id="161997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3556" y="32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98" name="Rectangle 156"/>
              <p:cNvSpPr>
                <a:spLocks noChangeAspect="1" noChangeArrowheads="1"/>
              </p:cNvSpPr>
              <p:nvPr/>
            </p:nvSpPr>
            <p:spPr bwMode="auto">
              <a:xfrm>
                <a:off x="3556" y="315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95" name="Rectangle 157"/>
            <p:cNvSpPr>
              <a:spLocks noChangeAspect="1" noChangeArrowheads="1"/>
            </p:cNvSpPr>
            <p:nvPr/>
          </p:nvSpPr>
          <p:spPr bwMode="auto">
            <a:xfrm>
              <a:off x="3760" y="2891"/>
              <a:ext cx="132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6" name="Rectangle 158"/>
            <p:cNvSpPr>
              <a:spLocks noChangeAspect="1" noChangeArrowheads="1"/>
            </p:cNvSpPr>
            <p:nvPr/>
          </p:nvSpPr>
          <p:spPr bwMode="auto">
            <a:xfrm>
              <a:off x="3174" y="2009"/>
              <a:ext cx="692" cy="18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zh-TW" altLang="en-US" sz="1200">
                  <a:ea typeface="標楷體" pitchFamily="65" charset="-120"/>
                </a:rPr>
                <a:t>目前系統分析</a:t>
              </a:r>
            </a:p>
          </p:txBody>
        </p:sp>
      </p:grpSp>
      <p:sp>
        <p:nvSpPr>
          <p:cNvPr id="161845" name="Text Box 159"/>
          <p:cNvSpPr txBox="1">
            <a:spLocks noChangeArrowheads="1"/>
          </p:cNvSpPr>
          <p:nvPr/>
        </p:nvSpPr>
        <p:spPr bwMode="auto">
          <a:xfrm>
            <a:off x="4127500" y="3643313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600">
                <a:ea typeface="標楷體" pitchFamily="65" charset="-120"/>
              </a:rPr>
              <a:t>&amp;</a:t>
            </a:r>
          </a:p>
        </p:txBody>
      </p:sp>
      <p:grpSp>
        <p:nvGrpSpPr>
          <p:cNvPr id="14" name="Group 160"/>
          <p:cNvGrpSpPr>
            <a:grpSpLocks noChangeAspect="1"/>
          </p:cNvGrpSpPr>
          <p:nvPr/>
        </p:nvGrpSpPr>
        <p:grpSpPr bwMode="auto">
          <a:xfrm rot="-1494537">
            <a:off x="5848350" y="4395788"/>
            <a:ext cx="374650" cy="631825"/>
            <a:chOff x="1680" y="1560"/>
            <a:chExt cx="481" cy="572"/>
          </a:xfrm>
        </p:grpSpPr>
        <p:sp>
          <p:nvSpPr>
            <p:cNvPr id="161971" name="Freeform 16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2" name="Freeform 16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3" name="Freeform 16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4" name="Freeform 16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47" name="Rectangle 165"/>
          <p:cNvSpPr>
            <a:spLocks noChangeAspect="1" noChangeArrowheads="1"/>
          </p:cNvSpPr>
          <p:nvPr/>
        </p:nvSpPr>
        <p:spPr bwMode="auto">
          <a:xfrm>
            <a:off x="3946525" y="4662488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IV. </a:t>
            </a:r>
            <a:r>
              <a:rPr kumimoji="0" lang="en-US" altLang="zh-TW" sz="1200" b="1">
                <a:ea typeface="標楷體" pitchFamily="65" charset="-120"/>
              </a:rPr>
              <a:t>IDEF</a:t>
            </a:r>
            <a:r>
              <a:rPr kumimoji="0" lang="zh-TW" altLang="zh-TW" sz="1200" b="1">
                <a:ea typeface="標楷體" pitchFamily="65" charset="-120"/>
              </a:rPr>
              <a:t>流程分析法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15" name="Group 166"/>
          <p:cNvGrpSpPr>
            <a:grpSpLocks/>
          </p:cNvGrpSpPr>
          <p:nvPr/>
        </p:nvGrpSpPr>
        <p:grpSpPr bwMode="auto">
          <a:xfrm>
            <a:off x="4124325" y="4921250"/>
            <a:ext cx="1879600" cy="1328738"/>
            <a:chOff x="1024" y="2774"/>
            <a:chExt cx="1184" cy="879"/>
          </a:xfrm>
        </p:grpSpPr>
        <p:sp>
          <p:nvSpPr>
            <p:cNvPr id="161944" name="Rectangle 167"/>
            <p:cNvSpPr>
              <a:spLocks noChangeArrowheads="1"/>
            </p:cNvSpPr>
            <p:nvPr/>
          </p:nvSpPr>
          <p:spPr bwMode="auto">
            <a:xfrm>
              <a:off x="1024" y="2799"/>
              <a:ext cx="1184" cy="8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45" name="Rectangle 168"/>
            <p:cNvSpPr>
              <a:spLocks noChangeArrowheads="1"/>
            </p:cNvSpPr>
            <p:nvPr/>
          </p:nvSpPr>
          <p:spPr bwMode="auto">
            <a:xfrm>
              <a:off x="1388" y="3051"/>
              <a:ext cx="456" cy="29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kumimoji="0" lang="zh-TW" altLang="en-US" sz="1000">
                  <a:ea typeface="標楷體" pitchFamily="65" charset="-120"/>
                </a:rPr>
                <a:t>現場管理</a:t>
              </a:r>
            </a:p>
          </p:txBody>
        </p:sp>
        <p:sp>
          <p:nvSpPr>
            <p:cNvPr id="161946" name="Text Box 169"/>
            <p:cNvSpPr txBox="1">
              <a:spLocks noChangeArrowheads="1"/>
            </p:cNvSpPr>
            <p:nvPr/>
          </p:nvSpPr>
          <p:spPr bwMode="auto">
            <a:xfrm>
              <a:off x="1376" y="2774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C11</a:t>
              </a:r>
            </a:p>
          </p:txBody>
        </p:sp>
        <p:sp>
          <p:nvSpPr>
            <p:cNvPr id="161947" name="Text Box 170"/>
            <p:cNvSpPr txBox="1">
              <a:spLocks noChangeArrowheads="1"/>
            </p:cNvSpPr>
            <p:nvPr/>
          </p:nvSpPr>
          <p:spPr bwMode="auto">
            <a:xfrm>
              <a:off x="1513" y="2804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C12</a:t>
              </a:r>
            </a:p>
          </p:txBody>
        </p:sp>
        <p:sp>
          <p:nvSpPr>
            <p:cNvPr id="161948" name="Text Box 171"/>
            <p:cNvSpPr txBox="1">
              <a:spLocks noChangeArrowheads="1"/>
            </p:cNvSpPr>
            <p:nvPr/>
          </p:nvSpPr>
          <p:spPr bwMode="auto">
            <a:xfrm>
              <a:off x="1662" y="2840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C13</a:t>
              </a:r>
            </a:p>
          </p:txBody>
        </p:sp>
        <p:sp>
          <p:nvSpPr>
            <p:cNvPr id="161949" name="Line 172"/>
            <p:cNvSpPr>
              <a:spLocks noChangeShapeType="1"/>
            </p:cNvSpPr>
            <p:nvPr/>
          </p:nvSpPr>
          <p:spPr bwMode="auto">
            <a:xfrm>
              <a:off x="1479" y="2883"/>
              <a:ext cx="0" cy="16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0" name="Line 173"/>
            <p:cNvSpPr>
              <a:spLocks noChangeShapeType="1"/>
            </p:cNvSpPr>
            <p:nvPr/>
          </p:nvSpPr>
          <p:spPr bwMode="auto">
            <a:xfrm>
              <a:off x="1616" y="2925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1" name="Line 174"/>
            <p:cNvSpPr>
              <a:spLocks noChangeShapeType="1"/>
            </p:cNvSpPr>
            <p:nvPr/>
          </p:nvSpPr>
          <p:spPr bwMode="auto">
            <a:xfrm>
              <a:off x="1753" y="2967"/>
              <a:ext cx="0" cy="8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2" name="Text Box 175"/>
            <p:cNvSpPr txBox="1">
              <a:spLocks noChangeArrowheads="1"/>
            </p:cNvSpPr>
            <p:nvPr/>
          </p:nvSpPr>
          <p:spPr bwMode="auto">
            <a:xfrm>
              <a:off x="1070" y="3058"/>
              <a:ext cx="231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A11</a:t>
              </a:r>
            </a:p>
          </p:txBody>
        </p:sp>
        <p:sp>
          <p:nvSpPr>
            <p:cNvPr id="161953" name="Text Box 176"/>
            <p:cNvSpPr txBox="1">
              <a:spLocks noChangeArrowheads="1"/>
            </p:cNvSpPr>
            <p:nvPr/>
          </p:nvSpPr>
          <p:spPr bwMode="auto">
            <a:xfrm>
              <a:off x="1070" y="3176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A12</a:t>
              </a:r>
            </a:p>
          </p:txBody>
        </p:sp>
        <p:sp>
          <p:nvSpPr>
            <p:cNvPr id="161954" name="Text Box 177"/>
            <p:cNvSpPr txBox="1">
              <a:spLocks noChangeArrowheads="1"/>
            </p:cNvSpPr>
            <p:nvPr/>
          </p:nvSpPr>
          <p:spPr bwMode="auto">
            <a:xfrm>
              <a:off x="1070" y="3260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A13</a:t>
              </a:r>
            </a:p>
          </p:txBody>
        </p:sp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1252" y="3134"/>
              <a:ext cx="136" cy="170"/>
              <a:chOff x="2976" y="4271"/>
              <a:chExt cx="192" cy="194"/>
            </a:xfrm>
          </p:grpSpPr>
          <p:sp>
            <p:nvSpPr>
              <p:cNvPr id="161968" name="Line 179"/>
              <p:cNvSpPr>
                <a:spLocks noChangeShapeType="1"/>
              </p:cNvSpPr>
              <p:nvPr/>
            </p:nvSpPr>
            <p:spPr bwMode="auto">
              <a:xfrm>
                <a:off x="2976" y="4271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69" name="Line 180"/>
              <p:cNvSpPr>
                <a:spLocks noChangeShapeType="1"/>
              </p:cNvSpPr>
              <p:nvPr/>
            </p:nvSpPr>
            <p:spPr bwMode="auto">
              <a:xfrm>
                <a:off x="2976" y="4367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70" name="Line 181"/>
              <p:cNvSpPr>
                <a:spLocks noChangeShapeType="1"/>
              </p:cNvSpPr>
              <p:nvPr/>
            </p:nvSpPr>
            <p:spPr bwMode="auto">
              <a:xfrm>
                <a:off x="2976" y="4464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56" name="Line 182"/>
            <p:cNvSpPr>
              <a:spLocks noChangeShapeType="1"/>
            </p:cNvSpPr>
            <p:nvPr/>
          </p:nvSpPr>
          <p:spPr bwMode="auto">
            <a:xfrm flipV="1">
              <a:off x="1479" y="3345"/>
              <a:ext cx="0" cy="16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7" name="Line 183"/>
            <p:cNvSpPr>
              <a:spLocks noChangeShapeType="1"/>
            </p:cNvSpPr>
            <p:nvPr/>
          </p:nvSpPr>
          <p:spPr bwMode="auto">
            <a:xfrm flipV="1">
              <a:off x="1570" y="3345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8" name="Line 184"/>
            <p:cNvSpPr>
              <a:spLocks noChangeShapeType="1"/>
            </p:cNvSpPr>
            <p:nvPr/>
          </p:nvSpPr>
          <p:spPr bwMode="auto">
            <a:xfrm>
              <a:off x="1798" y="3345"/>
              <a:ext cx="0" cy="8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9" name="Line 185"/>
            <p:cNvSpPr>
              <a:spLocks noChangeShapeType="1"/>
            </p:cNvSpPr>
            <p:nvPr/>
          </p:nvSpPr>
          <p:spPr bwMode="auto">
            <a:xfrm>
              <a:off x="1707" y="3345"/>
              <a:ext cx="0" cy="12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60" name="Text Box 186"/>
            <p:cNvSpPr txBox="1">
              <a:spLocks noChangeArrowheads="1"/>
            </p:cNvSpPr>
            <p:nvPr/>
          </p:nvSpPr>
          <p:spPr bwMode="auto">
            <a:xfrm>
              <a:off x="1388" y="3511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D11</a:t>
              </a:r>
            </a:p>
          </p:txBody>
        </p:sp>
        <p:sp>
          <p:nvSpPr>
            <p:cNvPr id="161961" name="Text Box 187"/>
            <p:cNvSpPr txBox="1">
              <a:spLocks noChangeArrowheads="1"/>
            </p:cNvSpPr>
            <p:nvPr/>
          </p:nvSpPr>
          <p:spPr bwMode="auto">
            <a:xfrm>
              <a:off x="1479" y="3478"/>
              <a:ext cx="234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D12</a:t>
              </a:r>
            </a:p>
          </p:txBody>
        </p:sp>
        <p:sp>
          <p:nvSpPr>
            <p:cNvPr id="161962" name="Text Box 188"/>
            <p:cNvSpPr txBox="1">
              <a:spLocks noChangeArrowheads="1"/>
            </p:cNvSpPr>
            <p:nvPr/>
          </p:nvSpPr>
          <p:spPr bwMode="auto">
            <a:xfrm>
              <a:off x="1616" y="3470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E11</a:t>
              </a:r>
            </a:p>
          </p:txBody>
        </p:sp>
        <p:sp>
          <p:nvSpPr>
            <p:cNvPr id="161963" name="Text Box 189"/>
            <p:cNvSpPr txBox="1">
              <a:spLocks noChangeArrowheads="1"/>
            </p:cNvSpPr>
            <p:nvPr/>
          </p:nvSpPr>
          <p:spPr bwMode="auto">
            <a:xfrm>
              <a:off x="1707" y="3428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E12</a:t>
              </a:r>
            </a:p>
          </p:txBody>
        </p:sp>
        <p:sp>
          <p:nvSpPr>
            <p:cNvPr id="161964" name="Text Box 190"/>
            <p:cNvSpPr txBox="1">
              <a:spLocks noChangeArrowheads="1"/>
            </p:cNvSpPr>
            <p:nvPr/>
          </p:nvSpPr>
          <p:spPr bwMode="auto">
            <a:xfrm>
              <a:off x="1935" y="3016"/>
              <a:ext cx="231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B11</a:t>
              </a:r>
            </a:p>
          </p:txBody>
        </p:sp>
        <p:sp>
          <p:nvSpPr>
            <p:cNvPr id="161965" name="Text Box 191"/>
            <p:cNvSpPr txBox="1">
              <a:spLocks noChangeArrowheads="1"/>
            </p:cNvSpPr>
            <p:nvPr/>
          </p:nvSpPr>
          <p:spPr bwMode="auto">
            <a:xfrm>
              <a:off x="1935" y="3218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B12</a:t>
              </a:r>
            </a:p>
          </p:txBody>
        </p:sp>
        <p:sp>
          <p:nvSpPr>
            <p:cNvPr id="161966" name="Line 192"/>
            <p:cNvSpPr>
              <a:spLocks noChangeShapeType="1"/>
            </p:cNvSpPr>
            <p:nvPr/>
          </p:nvSpPr>
          <p:spPr bwMode="auto">
            <a:xfrm>
              <a:off x="1844" y="3093"/>
              <a:ext cx="136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67" name="Line 193"/>
            <p:cNvSpPr>
              <a:spLocks noChangeShapeType="1"/>
            </p:cNvSpPr>
            <p:nvPr/>
          </p:nvSpPr>
          <p:spPr bwMode="auto">
            <a:xfrm>
              <a:off x="1844" y="3261"/>
              <a:ext cx="136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194"/>
          <p:cNvGrpSpPr>
            <a:grpSpLocks noChangeAspect="1"/>
          </p:cNvGrpSpPr>
          <p:nvPr/>
        </p:nvGrpSpPr>
        <p:grpSpPr bwMode="auto">
          <a:xfrm>
            <a:off x="6076950" y="5253038"/>
            <a:ext cx="714375" cy="808037"/>
            <a:chOff x="1680" y="1560"/>
            <a:chExt cx="481" cy="572"/>
          </a:xfrm>
        </p:grpSpPr>
        <p:sp>
          <p:nvSpPr>
            <p:cNvPr id="161940" name="Freeform 195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1" name="Freeform 196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2" name="Freeform 197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3" name="Freeform 198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50" name="Rectangle 199"/>
          <p:cNvSpPr>
            <a:spLocks noChangeAspect="1" noChangeArrowheads="1"/>
          </p:cNvSpPr>
          <p:nvPr/>
        </p:nvSpPr>
        <p:spPr bwMode="auto">
          <a:xfrm>
            <a:off x="6305550" y="4146550"/>
            <a:ext cx="439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III.2</a:t>
            </a: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6413500" y="4284663"/>
            <a:ext cx="2514600" cy="962025"/>
            <a:chOff x="148" y="4655"/>
            <a:chExt cx="1656" cy="761"/>
          </a:xfrm>
        </p:grpSpPr>
        <p:sp>
          <p:nvSpPr>
            <p:cNvPr id="161916" name="Rectangle 201"/>
            <p:cNvSpPr>
              <a:spLocks noChangeAspect="1" noChangeArrowheads="1"/>
            </p:cNvSpPr>
            <p:nvPr/>
          </p:nvSpPr>
          <p:spPr bwMode="auto">
            <a:xfrm>
              <a:off x="553" y="4655"/>
              <a:ext cx="1251" cy="62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7" name="Rectangle 202"/>
            <p:cNvSpPr>
              <a:spLocks noChangeAspect="1" noChangeArrowheads="1"/>
            </p:cNvSpPr>
            <p:nvPr/>
          </p:nvSpPr>
          <p:spPr bwMode="auto">
            <a:xfrm>
              <a:off x="373" y="4704"/>
              <a:ext cx="1251" cy="62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8" name="Rectangle 203"/>
            <p:cNvSpPr>
              <a:spLocks noChangeAspect="1" noChangeArrowheads="1"/>
            </p:cNvSpPr>
            <p:nvPr/>
          </p:nvSpPr>
          <p:spPr bwMode="auto">
            <a:xfrm>
              <a:off x="148" y="4753"/>
              <a:ext cx="1251" cy="62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19" name="Rectangle 204"/>
            <p:cNvSpPr>
              <a:spLocks noChangeAspect="1" noChangeArrowheads="1"/>
            </p:cNvSpPr>
            <p:nvPr/>
          </p:nvSpPr>
          <p:spPr bwMode="auto">
            <a:xfrm>
              <a:off x="1092" y="4996"/>
              <a:ext cx="217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20" name="Rectangle 205"/>
            <p:cNvSpPr>
              <a:spLocks noChangeAspect="1" noChangeArrowheads="1"/>
            </p:cNvSpPr>
            <p:nvPr/>
          </p:nvSpPr>
          <p:spPr bwMode="auto">
            <a:xfrm>
              <a:off x="1002" y="4947"/>
              <a:ext cx="218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9" name="Group 206"/>
            <p:cNvGrpSpPr>
              <a:grpSpLocks noChangeAspect="1"/>
            </p:cNvGrpSpPr>
            <p:nvPr/>
          </p:nvGrpSpPr>
          <p:grpSpPr bwMode="auto">
            <a:xfrm>
              <a:off x="639" y="4944"/>
              <a:ext cx="225" cy="97"/>
              <a:chOff x="768" y="3172"/>
              <a:chExt cx="240" cy="104"/>
            </a:xfrm>
          </p:grpSpPr>
          <p:sp>
            <p:nvSpPr>
              <p:cNvPr id="161936" name="Rectangle 207"/>
              <p:cNvSpPr>
                <a:spLocks noChangeAspect="1" noChangeArrowheads="1"/>
              </p:cNvSpPr>
              <p:nvPr/>
            </p:nvSpPr>
            <p:spPr bwMode="auto">
              <a:xfrm>
                <a:off x="772" y="3176"/>
                <a:ext cx="232" cy="96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7" name="Line 208"/>
              <p:cNvSpPr>
                <a:spLocks noChangeAspect="1" noChangeShapeType="1"/>
              </p:cNvSpPr>
              <p:nvPr/>
            </p:nvSpPr>
            <p:spPr bwMode="auto">
              <a:xfrm flipV="1">
                <a:off x="768" y="3172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8" name="Line 209"/>
              <p:cNvSpPr>
                <a:spLocks noChangeAspect="1" noChangeShapeType="1"/>
              </p:cNvSpPr>
              <p:nvPr/>
            </p:nvSpPr>
            <p:spPr bwMode="auto">
              <a:xfrm flipV="1">
                <a:off x="768" y="3172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9" name="Line 210"/>
              <p:cNvSpPr>
                <a:spLocks noChangeAspect="1" noChangeShapeType="1"/>
              </p:cNvSpPr>
              <p:nvPr/>
            </p:nvSpPr>
            <p:spPr bwMode="auto">
              <a:xfrm flipV="1">
                <a:off x="864" y="3172"/>
                <a:ext cx="144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22" name="Rectangle 211"/>
            <p:cNvSpPr>
              <a:spLocks noChangeAspect="1" noChangeArrowheads="1"/>
            </p:cNvSpPr>
            <p:nvPr/>
          </p:nvSpPr>
          <p:spPr bwMode="auto">
            <a:xfrm>
              <a:off x="304" y="4912"/>
              <a:ext cx="255" cy="1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zh-TW" altLang="en-US" sz="800" u="sng">
                  <a:ea typeface="標楷體" pitchFamily="65" charset="-120"/>
                </a:rPr>
                <a:t>原因</a:t>
              </a:r>
            </a:p>
          </p:txBody>
        </p:sp>
        <p:grpSp>
          <p:nvGrpSpPr>
            <p:cNvPr id="20" name="Group 212"/>
            <p:cNvGrpSpPr>
              <a:grpSpLocks noChangeAspect="1"/>
            </p:cNvGrpSpPr>
            <p:nvPr/>
          </p:nvGrpSpPr>
          <p:grpSpPr bwMode="auto">
            <a:xfrm>
              <a:off x="190" y="5139"/>
              <a:ext cx="224" cy="97"/>
              <a:chOff x="288" y="3380"/>
              <a:chExt cx="240" cy="104"/>
            </a:xfrm>
          </p:grpSpPr>
          <p:sp>
            <p:nvSpPr>
              <p:cNvPr id="161927" name="Rectangle 213"/>
              <p:cNvSpPr>
                <a:spLocks noChangeAspect="1" noChangeArrowheads="1"/>
              </p:cNvSpPr>
              <p:nvPr/>
            </p:nvSpPr>
            <p:spPr bwMode="auto">
              <a:xfrm>
                <a:off x="292" y="3384"/>
                <a:ext cx="232" cy="96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28" name="Line 214"/>
              <p:cNvSpPr>
                <a:spLocks noChangeAspect="1" noChangeShapeType="1"/>
              </p:cNvSpPr>
              <p:nvPr/>
            </p:nvSpPr>
            <p:spPr bwMode="auto">
              <a:xfrm flipV="1">
                <a:off x="288" y="3380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29" name="Line 215"/>
              <p:cNvSpPr>
                <a:spLocks noChangeAspect="1" noChangeShapeType="1"/>
              </p:cNvSpPr>
              <p:nvPr/>
            </p:nvSpPr>
            <p:spPr bwMode="auto">
              <a:xfrm flipV="1">
                <a:off x="288" y="3380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0" name="Line 216"/>
              <p:cNvSpPr>
                <a:spLocks noChangeAspect="1" noChangeShapeType="1"/>
              </p:cNvSpPr>
              <p:nvPr/>
            </p:nvSpPr>
            <p:spPr bwMode="auto">
              <a:xfrm flipV="1">
                <a:off x="336" y="3380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1" name="Line 217"/>
              <p:cNvSpPr>
                <a:spLocks noChangeAspect="1" noChangeShapeType="1"/>
              </p:cNvSpPr>
              <p:nvPr/>
            </p:nvSpPr>
            <p:spPr bwMode="auto">
              <a:xfrm flipV="1">
                <a:off x="432" y="3432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2" name="Line 218"/>
              <p:cNvSpPr>
                <a:spLocks noChangeAspect="1" noChangeShapeType="1"/>
              </p:cNvSpPr>
              <p:nvPr/>
            </p:nvSpPr>
            <p:spPr bwMode="auto">
              <a:xfrm>
                <a:off x="432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3" name="Line 219"/>
              <p:cNvSpPr>
                <a:spLocks noChangeAspect="1" noChangeShapeType="1"/>
              </p:cNvSpPr>
              <p:nvPr/>
            </p:nvSpPr>
            <p:spPr bwMode="auto">
              <a:xfrm>
                <a:off x="384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4" name="Line 220"/>
              <p:cNvSpPr>
                <a:spLocks noChangeAspect="1" noChangeShapeType="1"/>
              </p:cNvSpPr>
              <p:nvPr/>
            </p:nvSpPr>
            <p:spPr bwMode="auto">
              <a:xfrm>
                <a:off x="336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5" name="Line 221"/>
              <p:cNvSpPr>
                <a:spLocks noChangeAspect="1" noChangeShapeType="1"/>
              </p:cNvSpPr>
              <p:nvPr/>
            </p:nvSpPr>
            <p:spPr bwMode="auto">
              <a:xfrm>
                <a:off x="288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24" name="Rectangle 222"/>
            <p:cNvSpPr>
              <a:spLocks noChangeAspect="1" noChangeArrowheads="1"/>
            </p:cNvSpPr>
            <p:nvPr/>
          </p:nvSpPr>
          <p:spPr bwMode="auto">
            <a:xfrm>
              <a:off x="328" y="5094"/>
              <a:ext cx="217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25" name="Rectangle 223"/>
            <p:cNvSpPr>
              <a:spLocks noChangeAspect="1" noChangeArrowheads="1"/>
            </p:cNvSpPr>
            <p:nvPr/>
          </p:nvSpPr>
          <p:spPr bwMode="auto">
            <a:xfrm>
              <a:off x="160" y="5246"/>
              <a:ext cx="426" cy="1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800">
                  <a:ea typeface="標楷體" pitchFamily="65" charset="-120"/>
                </a:rPr>
                <a:t> </a:t>
              </a:r>
              <a:r>
                <a:rPr kumimoji="0" lang="zh-TW" altLang="en-US" sz="800">
                  <a:ea typeface="標楷體" pitchFamily="65" charset="-120"/>
                </a:rPr>
                <a:t>解決方案 </a:t>
              </a:r>
            </a:p>
          </p:txBody>
        </p:sp>
        <p:sp>
          <p:nvSpPr>
            <p:cNvPr id="161926" name="Text Box 224"/>
            <p:cNvSpPr txBox="1">
              <a:spLocks noChangeArrowheads="1"/>
            </p:cNvSpPr>
            <p:nvPr/>
          </p:nvSpPr>
          <p:spPr bwMode="auto">
            <a:xfrm>
              <a:off x="480" y="4750"/>
              <a:ext cx="659" cy="194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1000">
                  <a:ea typeface="標楷體" pitchFamily="65" charset="-120"/>
                </a:rPr>
                <a:t>P.I.E.</a:t>
              </a:r>
              <a:r>
                <a:rPr kumimoji="0" lang="zh-TW" altLang="en-US" sz="1000">
                  <a:ea typeface="標楷體" pitchFamily="65" charset="-120"/>
                </a:rPr>
                <a:t>分析結論</a:t>
              </a:r>
            </a:p>
          </p:txBody>
        </p:sp>
      </p:grpSp>
      <p:grpSp>
        <p:nvGrpSpPr>
          <p:cNvPr id="21" name="Group 225"/>
          <p:cNvGrpSpPr>
            <a:grpSpLocks/>
          </p:cNvGrpSpPr>
          <p:nvPr/>
        </p:nvGrpSpPr>
        <p:grpSpPr bwMode="auto">
          <a:xfrm>
            <a:off x="165100" y="5156200"/>
            <a:ext cx="2895600" cy="579438"/>
            <a:chOff x="1392" y="4704"/>
            <a:chExt cx="1824" cy="384"/>
          </a:xfrm>
        </p:grpSpPr>
        <p:sp>
          <p:nvSpPr>
            <p:cNvPr id="161911" name="Rectangle 226"/>
            <p:cNvSpPr>
              <a:spLocks noChangeArrowheads="1"/>
            </p:cNvSpPr>
            <p:nvPr/>
          </p:nvSpPr>
          <p:spPr bwMode="auto">
            <a:xfrm>
              <a:off x="1392" y="4704"/>
              <a:ext cx="1824" cy="384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2" name="Oval 227"/>
            <p:cNvSpPr>
              <a:spLocks noChangeArrowheads="1"/>
            </p:cNvSpPr>
            <p:nvPr/>
          </p:nvSpPr>
          <p:spPr bwMode="auto">
            <a:xfrm>
              <a:off x="1584" y="4834"/>
              <a:ext cx="1536" cy="172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3" name="AutoShape 228"/>
            <p:cNvSpPr>
              <a:spLocks noChangeArrowheads="1"/>
            </p:cNvSpPr>
            <p:nvPr/>
          </p:nvSpPr>
          <p:spPr bwMode="auto">
            <a:xfrm>
              <a:off x="1440" y="4800"/>
              <a:ext cx="336" cy="240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4" name="AutoShape 229"/>
            <p:cNvSpPr>
              <a:spLocks noChangeArrowheads="1"/>
            </p:cNvSpPr>
            <p:nvPr/>
          </p:nvSpPr>
          <p:spPr bwMode="auto">
            <a:xfrm>
              <a:off x="2160" y="4752"/>
              <a:ext cx="336" cy="288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5" name="AutoShape 230"/>
            <p:cNvSpPr>
              <a:spLocks noChangeArrowheads="1"/>
            </p:cNvSpPr>
            <p:nvPr/>
          </p:nvSpPr>
          <p:spPr bwMode="auto">
            <a:xfrm>
              <a:off x="2832" y="4800"/>
              <a:ext cx="336" cy="240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2" name="Group 231"/>
          <p:cNvGrpSpPr>
            <a:grpSpLocks noChangeAspect="1"/>
          </p:cNvGrpSpPr>
          <p:nvPr/>
        </p:nvGrpSpPr>
        <p:grpSpPr bwMode="auto">
          <a:xfrm rot="88723">
            <a:off x="3263900" y="5143500"/>
            <a:ext cx="635000" cy="581025"/>
            <a:chOff x="1680" y="1560"/>
            <a:chExt cx="481" cy="572"/>
          </a:xfrm>
        </p:grpSpPr>
        <p:sp>
          <p:nvSpPr>
            <p:cNvPr id="161907" name="Freeform 232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08" name="Freeform 233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09" name="Freeform 234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10" name="Freeform 235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54" name="Rectangle 236"/>
          <p:cNvSpPr>
            <a:spLocks noChangeAspect="1" noChangeArrowheads="1"/>
          </p:cNvSpPr>
          <p:nvPr/>
        </p:nvSpPr>
        <p:spPr bwMode="auto">
          <a:xfrm>
            <a:off x="161925" y="4905375"/>
            <a:ext cx="1133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VI.</a:t>
            </a:r>
            <a:r>
              <a:rPr kumimoji="0" lang="zh-TW" altLang="zh-TW" sz="1200" b="1">
                <a:ea typeface="標楷體" pitchFamily="65" charset="-120"/>
              </a:rPr>
              <a:t>新系統分析</a:t>
            </a:r>
            <a:endParaRPr kumimoji="0" lang="zh-TW" altLang="en-US" sz="1200" b="1">
              <a:ea typeface="標楷體" pitchFamily="65" charset="-120"/>
            </a:endParaRPr>
          </a:p>
        </p:txBody>
      </p:sp>
      <p:sp>
        <p:nvSpPr>
          <p:cNvPr id="161855" name="Rectangle 237"/>
          <p:cNvSpPr>
            <a:spLocks noChangeAspect="1" noChangeArrowheads="1"/>
          </p:cNvSpPr>
          <p:nvPr/>
        </p:nvSpPr>
        <p:spPr bwMode="auto">
          <a:xfrm>
            <a:off x="152400" y="3911600"/>
            <a:ext cx="1395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V.</a:t>
            </a:r>
            <a:r>
              <a:rPr kumimoji="0" lang="zh-TW" altLang="zh-TW" sz="1200" b="1">
                <a:ea typeface="標楷體" pitchFamily="65" charset="-120"/>
              </a:rPr>
              <a:t>整體功能檢核表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23" name="Group 238"/>
          <p:cNvGrpSpPr>
            <a:grpSpLocks/>
          </p:cNvGrpSpPr>
          <p:nvPr/>
        </p:nvGrpSpPr>
        <p:grpSpPr bwMode="auto">
          <a:xfrm>
            <a:off x="152400" y="4164013"/>
            <a:ext cx="1600200" cy="628650"/>
            <a:chOff x="0" y="4992"/>
            <a:chExt cx="1152" cy="672"/>
          </a:xfrm>
        </p:grpSpPr>
        <p:sp>
          <p:nvSpPr>
            <p:cNvPr id="161901" name="Rectangle 239"/>
            <p:cNvSpPr>
              <a:spLocks noChangeArrowheads="1"/>
            </p:cNvSpPr>
            <p:nvPr/>
          </p:nvSpPr>
          <p:spPr bwMode="auto">
            <a:xfrm>
              <a:off x="192" y="4992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2" name="Rectangle 240"/>
            <p:cNvSpPr>
              <a:spLocks noChangeArrowheads="1"/>
            </p:cNvSpPr>
            <p:nvPr/>
          </p:nvSpPr>
          <p:spPr bwMode="auto">
            <a:xfrm>
              <a:off x="96" y="5088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3" name="Rectangle 241"/>
            <p:cNvSpPr>
              <a:spLocks noChangeArrowheads="1"/>
            </p:cNvSpPr>
            <p:nvPr/>
          </p:nvSpPr>
          <p:spPr bwMode="auto">
            <a:xfrm>
              <a:off x="0" y="5184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4" name="Text Box 242"/>
            <p:cNvSpPr txBox="1">
              <a:spLocks noChangeArrowheads="1"/>
            </p:cNvSpPr>
            <p:nvPr/>
          </p:nvSpPr>
          <p:spPr bwMode="auto">
            <a:xfrm>
              <a:off x="0" y="5184"/>
              <a:ext cx="425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目前系統</a:t>
              </a:r>
            </a:p>
          </p:txBody>
        </p:sp>
        <p:sp>
          <p:nvSpPr>
            <p:cNvPr id="161905" name="Text Box 243"/>
            <p:cNvSpPr txBox="1">
              <a:spLocks noChangeArrowheads="1"/>
            </p:cNvSpPr>
            <p:nvPr/>
          </p:nvSpPr>
          <p:spPr bwMode="auto">
            <a:xfrm>
              <a:off x="384" y="5184"/>
              <a:ext cx="279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新增</a:t>
              </a:r>
            </a:p>
          </p:txBody>
        </p:sp>
        <p:sp>
          <p:nvSpPr>
            <p:cNvPr id="161906" name="Text Box 244"/>
            <p:cNvSpPr txBox="1">
              <a:spLocks noChangeArrowheads="1"/>
            </p:cNvSpPr>
            <p:nvPr/>
          </p:nvSpPr>
          <p:spPr bwMode="auto">
            <a:xfrm>
              <a:off x="672" y="5184"/>
              <a:ext cx="279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修改</a:t>
              </a:r>
            </a:p>
          </p:txBody>
        </p:sp>
      </p:grpSp>
      <p:sp>
        <p:nvSpPr>
          <p:cNvPr id="161857" name="Rectangle 245"/>
          <p:cNvSpPr>
            <a:spLocks noChangeAspect="1" noChangeArrowheads="1"/>
          </p:cNvSpPr>
          <p:nvPr/>
        </p:nvSpPr>
        <p:spPr bwMode="auto">
          <a:xfrm>
            <a:off x="3429000" y="6502400"/>
            <a:ext cx="3089275" cy="284163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200">
                <a:ea typeface="標楷體" pitchFamily="65" charset="-120"/>
              </a:rPr>
              <a:t>VII.</a:t>
            </a:r>
            <a:r>
              <a:rPr kumimoji="0" lang="zh-TW" altLang="zh-TW" sz="1200">
                <a:ea typeface="標楷體" pitchFamily="65" charset="-120"/>
              </a:rPr>
              <a:t>建議需求規格文件(</a:t>
            </a:r>
            <a:r>
              <a:rPr kumimoji="0" lang="en-US" altLang="zh-TW" sz="1200">
                <a:ea typeface="標楷體" pitchFamily="65" charset="-120"/>
              </a:rPr>
              <a:t>RFP)/</a:t>
            </a:r>
            <a:r>
              <a:rPr kumimoji="0" lang="zh-TW" altLang="en-US" sz="1200">
                <a:ea typeface="標楷體" pitchFamily="65" charset="-120"/>
              </a:rPr>
              <a:t>系統分析文件</a:t>
            </a:r>
          </a:p>
        </p:txBody>
      </p:sp>
      <p:grpSp>
        <p:nvGrpSpPr>
          <p:cNvPr id="24" name="Group 246"/>
          <p:cNvGrpSpPr>
            <a:grpSpLocks/>
          </p:cNvGrpSpPr>
          <p:nvPr/>
        </p:nvGrpSpPr>
        <p:grpSpPr bwMode="auto">
          <a:xfrm>
            <a:off x="4203700" y="6281738"/>
            <a:ext cx="1612900" cy="169862"/>
            <a:chOff x="1536" y="5136"/>
            <a:chExt cx="1344" cy="384"/>
          </a:xfrm>
        </p:grpSpPr>
        <p:grpSp>
          <p:nvGrpSpPr>
            <p:cNvPr id="25" name="Group 247"/>
            <p:cNvGrpSpPr>
              <a:grpSpLocks/>
            </p:cNvGrpSpPr>
            <p:nvPr/>
          </p:nvGrpSpPr>
          <p:grpSpPr bwMode="auto">
            <a:xfrm>
              <a:off x="1594" y="5136"/>
              <a:ext cx="1233" cy="384"/>
              <a:chOff x="1852" y="5676"/>
              <a:chExt cx="1604" cy="261"/>
            </a:xfrm>
          </p:grpSpPr>
          <p:sp>
            <p:nvSpPr>
              <p:cNvPr id="161897" name="Freeform 248"/>
              <p:cNvSpPr>
                <a:spLocks/>
              </p:cNvSpPr>
              <p:nvPr/>
            </p:nvSpPr>
            <p:spPr bwMode="auto">
              <a:xfrm>
                <a:off x="1852" y="5676"/>
                <a:ext cx="1604" cy="257"/>
              </a:xfrm>
              <a:custGeom>
                <a:avLst/>
                <a:gdLst>
                  <a:gd name="T0" fmla="*/ 204 w 1604"/>
                  <a:gd name="T1" fmla="*/ 0 h 257"/>
                  <a:gd name="T2" fmla="*/ 293 w 1604"/>
                  <a:gd name="T3" fmla="*/ 24 h 257"/>
                  <a:gd name="T4" fmla="*/ 397 w 1604"/>
                  <a:gd name="T5" fmla="*/ 53 h 257"/>
                  <a:gd name="T6" fmla="*/ 496 w 1604"/>
                  <a:gd name="T7" fmla="*/ 80 h 257"/>
                  <a:gd name="T8" fmla="*/ 575 w 1604"/>
                  <a:gd name="T9" fmla="*/ 103 h 257"/>
                  <a:gd name="T10" fmla="*/ 652 w 1604"/>
                  <a:gd name="T11" fmla="*/ 128 h 257"/>
                  <a:gd name="T12" fmla="*/ 724 w 1604"/>
                  <a:gd name="T13" fmla="*/ 155 h 257"/>
                  <a:gd name="T14" fmla="*/ 782 w 1604"/>
                  <a:gd name="T15" fmla="*/ 182 h 257"/>
                  <a:gd name="T16" fmla="*/ 830 w 1604"/>
                  <a:gd name="T17" fmla="*/ 155 h 257"/>
                  <a:gd name="T18" fmla="*/ 893 w 1604"/>
                  <a:gd name="T19" fmla="*/ 123 h 257"/>
                  <a:gd name="T20" fmla="*/ 970 w 1604"/>
                  <a:gd name="T21" fmla="*/ 92 h 257"/>
                  <a:gd name="T22" fmla="*/ 1090 w 1604"/>
                  <a:gd name="T23" fmla="*/ 56 h 257"/>
                  <a:gd name="T24" fmla="*/ 1207 w 1604"/>
                  <a:gd name="T25" fmla="*/ 29 h 257"/>
                  <a:gd name="T26" fmla="*/ 1378 w 1604"/>
                  <a:gd name="T27" fmla="*/ 0 h 257"/>
                  <a:gd name="T28" fmla="*/ 1523 w 1604"/>
                  <a:gd name="T29" fmla="*/ 13 h 257"/>
                  <a:gd name="T30" fmla="*/ 1373 w 1604"/>
                  <a:gd name="T31" fmla="*/ 44 h 257"/>
                  <a:gd name="T32" fmla="*/ 1235 w 1604"/>
                  <a:gd name="T33" fmla="*/ 78 h 257"/>
                  <a:gd name="T34" fmla="*/ 1128 w 1604"/>
                  <a:gd name="T35" fmla="*/ 108 h 257"/>
                  <a:gd name="T36" fmla="*/ 1042 w 1604"/>
                  <a:gd name="T37" fmla="*/ 141 h 257"/>
                  <a:gd name="T38" fmla="*/ 980 w 1604"/>
                  <a:gd name="T39" fmla="*/ 169 h 257"/>
                  <a:gd name="T40" fmla="*/ 939 w 1604"/>
                  <a:gd name="T41" fmla="*/ 190 h 257"/>
                  <a:gd name="T42" fmla="*/ 909 w 1604"/>
                  <a:gd name="T43" fmla="*/ 212 h 257"/>
                  <a:gd name="T44" fmla="*/ 813 w 1604"/>
                  <a:gd name="T45" fmla="*/ 256 h 257"/>
                  <a:gd name="T46" fmla="*/ 699 w 1604"/>
                  <a:gd name="T47" fmla="*/ 212 h 257"/>
                  <a:gd name="T48" fmla="*/ 673 w 1604"/>
                  <a:gd name="T49" fmla="*/ 195 h 257"/>
                  <a:gd name="T50" fmla="*/ 619 w 1604"/>
                  <a:gd name="T51" fmla="*/ 174 h 257"/>
                  <a:gd name="T52" fmla="*/ 555 w 1604"/>
                  <a:gd name="T53" fmla="*/ 152 h 257"/>
                  <a:gd name="T54" fmla="*/ 487 w 1604"/>
                  <a:gd name="T55" fmla="*/ 131 h 257"/>
                  <a:gd name="T56" fmla="*/ 421 w 1604"/>
                  <a:gd name="T57" fmla="*/ 111 h 257"/>
                  <a:gd name="T58" fmla="*/ 301 w 1604"/>
                  <a:gd name="T59" fmla="*/ 77 h 257"/>
                  <a:gd name="T60" fmla="*/ 221 w 1604"/>
                  <a:gd name="T61" fmla="*/ 55 h 257"/>
                  <a:gd name="T62" fmla="*/ 111 w 1604"/>
                  <a:gd name="T63" fmla="*/ 27 h 257"/>
                  <a:gd name="T64" fmla="*/ 0 w 1604"/>
                  <a:gd name="T65" fmla="*/ 0 h 25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04"/>
                  <a:gd name="T100" fmla="*/ 0 h 257"/>
                  <a:gd name="T101" fmla="*/ 1604 w 1604"/>
                  <a:gd name="T102" fmla="*/ 257 h 25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04" h="257">
                    <a:moveTo>
                      <a:pt x="0" y="0"/>
                    </a:moveTo>
                    <a:lnTo>
                      <a:pt x="204" y="0"/>
                    </a:lnTo>
                    <a:lnTo>
                      <a:pt x="250" y="13"/>
                    </a:lnTo>
                    <a:lnTo>
                      <a:pt x="293" y="24"/>
                    </a:lnTo>
                    <a:lnTo>
                      <a:pt x="341" y="37"/>
                    </a:lnTo>
                    <a:lnTo>
                      <a:pt x="397" y="53"/>
                    </a:lnTo>
                    <a:lnTo>
                      <a:pt x="449" y="67"/>
                    </a:lnTo>
                    <a:lnTo>
                      <a:pt x="496" y="80"/>
                    </a:lnTo>
                    <a:lnTo>
                      <a:pt x="537" y="92"/>
                    </a:lnTo>
                    <a:lnTo>
                      <a:pt x="575" y="103"/>
                    </a:lnTo>
                    <a:lnTo>
                      <a:pt x="617" y="117"/>
                    </a:lnTo>
                    <a:lnTo>
                      <a:pt x="652" y="128"/>
                    </a:lnTo>
                    <a:lnTo>
                      <a:pt x="688" y="141"/>
                    </a:lnTo>
                    <a:lnTo>
                      <a:pt x="724" y="155"/>
                    </a:lnTo>
                    <a:lnTo>
                      <a:pt x="754" y="168"/>
                    </a:lnTo>
                    <a:lnTo>
                      <a:pt x="782" y="182"/>
                    </a:lnTo>
                    <a:lnTo>
                      <a:pt x="805" y="170"/>
                    </a:lnTo>
                    <a:lnTo>
                      <a:pt x="830" y="155"/>
                    </a:lnTo>
                    <a:lnTo>
                      <a:pt x="860" y="138"/>
                    </a:lnTo>
                    <a:lnTo>
                      <a:pt x="893" y="123"/>
                    </a:lnTo>
                    <a:lnTo>
                      <a:pt x="929" y="107"/>
                    </a:lnTo>
                    <a:lnTo>
                      <a:pt x="970" y="92"/>
                    </a:lnTo>
                    <a:lnTo>
                      <a:pt x="1019" y="75"/>
                    </a:lnTo>
                    <a:lnTo>
                      <a:pt x="1090" y="56"/>
                    </a:lnTo>
                    <a:lnTo>
                      <a:pt x="1146" y="42"/>
                    </a:lnTo>
                    <a:lnTo>
                      <a:pt x="1207" y="29"/>
                    </a:lnTo>
                    <a:lnTo>
                      <a:pt x="1270" y="17"/>
                    </a:lnTo>
                    <a:lnTo>
                      <a:pt x="1378" y="0"/>
                    </a:lnTo>
                    <a:lnTo>
                      <a:pt x="1603" y="0"/>
                    </a:lnTo>
                    <a:lnTo>
                      <a:pt x="1523" y="13"/>
                    </a:lnTo>
                    <a:lnTo>
                      <a:pt x="1442" y="30"/>
                    </a:lnTo>
                    <a:lnTo>
                      <a:pt x="1373" y="44"/>
                    </a:lnTo>
                    <a:lnTo>
                      <a:pt x="1306" y="59"/>
                    </a:lnTo>
                    <a:lnTo>
                      <a:pt x="1235" y="78"/>
                    </a:lnTo>
                    <a:lnTo>
                      <a:pt x="1171" y="95"/>
                    </a:lnTo>
                    <a:lnTo>
                      <a:pt x="1128" y="108"/>
                    </a:lnTo>
                    <a:lnTo>
                      <a:pt x="1082" y="125"/>
                    </a:lnTo>
                    <a:lnTo>
                      <a:pt x="1042" y="141"/>
                    </a:lnTo>
                    <a:lnTo>
                      <a:pt x="1013" y="152"/>
                    </a:lnTo>
                    <a:lnTo>
                      <a:pt x="980" y="169"/>
                    </a:lnTo>
                    <a:lnTo>
                      <a:pt x="955" y="182"/>
                    </a:lnTo>
                    <a:lnTo>
                      <a:pt x="939" y="190"/>
                    </a:lnTo>
                    <a:lnTo>
                      <a:pt x="922" y="202"/>
                    </a:lnTo>
                    <a:lnTo>
                      <a:pt x="909" y="212"/>
                    </a:lnTo>
                    <a:lnTo>
                      <a:pt x="1022" y="212"/>
                    </a:lnTo>
                    <a:lnTo>
                      <a:pt x="813" y="256"/>
                    </a:lnTo>
                    <a:lnTo>
                      <a:pt x="586" y="212"/>
                    </a:lnTo>
                    <a:lnTo>
                      <a:pt x="699" y="212"/>
                    </a:lnTo>
                    <a:lnTo>
                      <a:pt x="690" y="205"/>
                    </a:lnTo>
                    <a:lnTo>
                      <a:pt x="673" y="195"/>
                    </a:lnTo>
                    <a:lnTo>
                      <a:pt x="650" y="186"/>
                    </a:lnTo>
                    <a:lnTo>
                      <a:pt x="619" y="174"/>
                    </a:lnTo>
                    <a:lnTo>
                      <a:pt x="585" y="162"/>
                    </a:lnTo>
                    <a:lnTo>
                      <a:pt x="555" y="152"/>
                    </a:lnTo>
                    <a:lnTo>
                      <a:pt x="523" y="143"/>
                    </a:lnTo>
                    <a:lnTo>
                      <a:pt x="487" y="131"/>
                    </a:lnTo>
                    <a:lnTo>
                      <a:pt x="456" y="122"/>
                    </a:lnTo>
                    <a:lnTo>
                      <a:pt x="421" y="111"/>
                    </a:lnTo>
                    <a:lnTo>
                      <a:pt x="354" y="92"/>
                    </a:lnTo>
                    <a:lnTo>
                      <a:pt x="301" y="77"/>
                    </a:lnTo>
                    <a:lnTo>
                      <a:pt x="259" y="66"/>
                    </a:lnTo>
                    <a:lnTo>
                      <a:pt x="221" y="55"/>
                    </a:lnTo>
                    <a:lnTo>
                      <a:pt x="163" y="41"/>
                    </a:lnTo>
                    <a:lnTo>
                      <a:pt x="111" y="27"/>
                    </a:lnTo>
                    <a:lnTo>
                      <a:pt x="57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898" name="Freeform 249"/>
              <p:cNvSpPr>
                <a:spLocks/>
              </p:cNvSpPr>
              <p:nvPr/>
            </p:nvSpPr>
            <p:spPr bwMode="auto">
              <a:xfrm>
                <a:off x="2687" y="5888"/>
                <a:ext cx="191" cy="19"/>
              </a:xfrm>
              <a:custGeom>
                <a:avLst/>
                <a:gdLst>
                  <a:gd name="T0" fmla="*/ 0 w 191"/>
                  <a:gd name="T1" fmla="*/ 18 h 19"/>
                  <a:gd name="T2" fmla="*/ 74 w 191"/>
                  <a:gd name="T3" fmla="*/ 0 h 19"/>
                  <a:gd name="T4" fmla="*/ 190 w 191"/>
                  <a:gd name="T5" fmla="*/ 0 h 19"/>
                  <a:gd name="T6" fmla="*/ 111 w 191"/>
                  <a:gd name="T7" fmla="*/ 18 h 19"/>
                  <a:gd name="T8" fmla="*/ 0 w 191"/>
                  <a:gd name="T9" fmla="*/ 18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19"/>
                  <a:gd name="T17" fmla="*/ 191 w 19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19">
                    <a:moveTo>
                      <a:pt x="0" y="18"/>
                    </a:moveTo>
                    <a:lnTo>
                      <a:pt x="74" y="0"/>
                    </a:lnTo>
                    <a:lnTo>
                      <a:pt x="190" y="0"/>
                    </a:lnTo>
                    <a:lnTo>
                      <a:pt x="111" y="18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899" name="Freeform 250"/>
              <p:cNvSpPr>
                <a:spLocks/>
              </p:cNvSpPr>
              <p:nvPr/>
            </p:nvSpPr>
            <p:spPr bwMode="auto">
              <a:xfrm>
                <a:off x="2590" y="5888"/>
                <a:ext cx="286" cy="49"/>
              </a:xfrm>
              <a:custGeom>
                <a:avLst/>
                <a:gdLst>
                  <a:gd name="T0" fmla="*/ 0 w 286"/>
                  <a:gd name="T1" fmla="*/ 48 h 49"/>
                  <a:gd name="T2" fmla="*/ 75 w 286"/>
                  <a:gd name="T3" fmla="*/ 43 h 49"/>
                  <a:gd name="T4" fmla="*/ 285 w 286"/>
                  <a:gd name="T5" fmla="*/ 0 h 49"/>
                  <a:gd name="T6" fmla="*/ 208 w 286"/>
                  <a:gd name="T7" fmla="*/ 4 h 49"/>
                  <a:gd name="T8" fmla="*/ 0 w 286"/>
                  <a:gd name="T9" fmla="*/ 48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6"/>
                  <a:gd name="T16" fmla="*/ 0 h 49"/>
                  <a:gd name="T17" fmla="*/ 286 w 286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6" h="49">
                    <a:moveTo>
                      <a:pt x="0" y="48"/>
                    </a:moveTo>
                    <a:lnTo>
                      <a:pt x="75" y="43"/>
                    </a:lnTo>
                    <a:lnTo>
                      <a:pt x="285" y="0"/>
                    </a:lnTo>
                    <a:lnTo>
                      <a:pt x="208" y="4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900" name="Freeform 251"/>
              <p:cNvSpPr>
                <a:spLocks/>
              </p:cNvSpPr>
              <p:nvPr/>
            </p:nvSpPr>
            <p:spPr bwMode="auto">
              <a:xfrm>
                <a:off x="2364" y="5888"/>
                <a:ext cx="141" cy="19"/>
              </a:xfrm>
              <a:custGeom>
                <a:avLst/>
                <a:gdLst>
                  <a:gd name="T0" fmla="*/ 0 w 141"/>
                  <a:gd name="T1" fmla="*/ 18 h 19"/>
                  <a:gd name="T2" fmla="*/ 117 w 141"/>
                  <a:gd name="T3" fmla="*/ 18 h 19"/>
                  <a:gd name="T4" fmla="*/ 140 w 141"/>
                  <a:gd name="T5" fmla="*/ 0 h 19"/>
                  <a:gd name="T6" fmla="*/ 72 w 141"/>
                  <a:gd name="T7" fmla="*/ 0 h 19"/>
                  <a:gd name="T8" fmla="*/ 0 w 141"/>
                  <a:gd name="T9" fmla="*/ 18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1"/>
                  <a:gd name="T16" fmla="*/ 0 h 19"/>
                  <a:gd name="T17" fmla="*/ 141 w 14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1" h="19">
                    <a:moveTo>
                      <a:pt x="0" y="18"/>
                    </a:moveTo>
                    <a:lnTo>
                      <a:pt x="117" y="18"/>
                    </a:lnTo>
                    <a:lnTo>
                      <a:pt x="140" y="0"/>
                    </a:lnTo>
                    <a:lnTo>
                      <a:pt x="72" y="0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61894" name="Freeform 252"/>
            <p:cNvSpPr>
              <a:spLocks/>
            </p:cNvSpPr>
            <p:nvPr/>
          </p:nvSpPr>
          <p:spPr bwMode="auto">
            <a:xfrm>
              <a:off x="2597" y="5136"/>
              <a:ext cx="228" cy="26"/>
            </a:xfrm>
            <a:custGeom>
              <a:avLst/>
              <a:gdLst>
                <a:gd name="T0" fmla="*/ 0 w 297"/>
                <a:gd name="T1" fmla="*/ 17 h 18"/>
                <a:gd name="T2" fmla="*/ 74 w 297"/>
                <a:gd name="T3" fmla="*/ 0 h 18"/>
                <a:gd name="T4" fmla="*/ 296 w 297"/>
                <a:gd name="T5" fmla="*/ 0 h 18"/>
                <a:gd name="T6" fmla="*/ 222 w 297"/>
                <a:gd name="T7" fmla="*/ 17 h 18"/>
                <a:gd name="T8" fmla="*/ 0 w 29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7"/>
                <a:gd name="T16" fmla="*/ 0 h 18"/>
                <a:gd name="T17" fmla="*/ 297 w 29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7" h="18">
                  <a:moveTo>
                    <a:pt x="0" y="17"/>
                  </a:moveTo>
                  <a:lnTo>
                    <a:pt x="74" y="0"/>
                  </a:lnTo>
                  <a:lnTo>
                    <a:pt x="296" y="0"/>
                  </a:lnTo>
                  <a:lnTo>
                    <a:pt x="222" y="17"/>
                  </a:lnTo>
                  <a:lnTo>
                    <a:pt x="0" y="17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5" name="Freeform 253"/>
            <p:cNvSpPr>
              <a:spLocks/>
            </p:cNvSpPr>
            <p:nvPr/>
          </p:nvSpPr>
          <p:spPr bwMode="auto">
            <a:xfrm>
              <a:off x="1536" y="5136"/>
              <a:ext cx="214" cy="26"/>
            </a:xfrm>
            <a:custGeom>
              <a:avLst/>
              <a:gdLst>
                <a:gd name="T0" fmla="*/ 0 w 279"/>
                <a:gd name="T1" fmla="*/ 17 h 18"/>
                <a:gd name="T2" fmla="*/ 77 w 279"/>
                <a:gd name="T3" fmla="*/ 0 h 18"/>
                <a:gd name="T4" fmla="*/ 278 w 279"/>
                <a:gd name="T5" fmla="*/ 0 h 18"/>
                <a:gd name="T6" fmla="*/ 203 w 279"/>
                <a:gd name="T7" fmla="*/ 17 h 18"/>
                <a:gd name="T8" fmla="*/ 0 w 279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"/>
                <a:gd name="T16" fmla="*/ 0 h 18"/>
                <a:gd name="T17" fmla="*/ 279 w 27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" h="18">
                  <a:moveTo>
                    <a:pt x="0" y="17"/>
                  </a:moveTo>
                  <a:lnTo>
                    <a:pt x="77" y="0"/>
                  </a:lnTo>
                  <a:lnTo>
                    <a:pt x="278" y="0"/>
                  </a:lnTo>
                  <a:lnTo>
                    <a:pt x="203" y="17"/>
                  </a:lnTo>
                  <a:lnTo>
                    <a:pt x="0" y="17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6" name="Freeform 254"/>
            <p:cNvSpPr>
              <a:spLocks/>
            </p:cNvSpPr>
            <p:nvPr/>
          </p:nvSpPr>
          <p:spPr bwMode="auto">
            <a:xfrm>
              <a:off x="1647" y="5142"/>
              <a:ext cx="1233" cy="378"/>
            </a:xfrm>
            <a:custGeom>
              <a:avLst/>
              <a:gdLst>
                <a:gd name="T0" fmla="*/ 205 w 1604"/>
                <a:gd name="T1" fmla="*/ 0 h 257"/>
                <a:gd name="T2" fmla="*/ 294 w 1604"/>
                <a:gd name="T3" fmla="*/ 24 h 257"/>
                <a:gd name="T4" fmla="*/ 398 w 1604"/>
                <a:gd name="T5" fmla="*/ 53 h 257"/>
                <a:gd name="T6" fmla="*/ 496 w 1604"/>
                <a:gd name="T7" fmla="*/ 80 h 257"/>
                <a:gd name="T8" fmla="*/ 575 w 1604"/>
                <a:gd name="T9" fmla="*/ 103 h 257"/>
                <a:gd name="T10" fmla="*/ 653 w 1604"/>
                <a:gd name="T11" fmla="*/ 129 h 257"/>
                <a:gd name="T12" fmla="*/ 725 w 1604"/>
                <a:gd name="T13" fmla="*/ 155 h 257"/>
                <a:gd name="T14" fmla="*/ 783 w 1604"/>
                <a:gd name="T15" fmla="*/ 182 h 257"/>
                <a:gd name="T16" fmla="*/ 830 w 1604"/>
                <a:gd name="T17" fmla="*/ 155 h 257"/>
                <a:gd name="T18" fmla="*/ 894 w 1604"/>
                <a:gd name="T19" fmla="*/ 123 h 257"/>
                <a:gd name="T20" fmla="*/ 971 w 1604"/>
                <a:gd name="T21" fmla="*/ 93 h 257"/>
                <a:gd name="T22" fmla="*/ 1091 w 1604"/>
                <a:gd name="T23" fmla="*/ 56 h 257"/>
                <a:gd name="T24" fmla="*/ 1208 w 1604"/>
                <a:gd name="T25" fmla="*/ 29 h 257"/>
                <a:gd name="T26" fmla="*/ 1378 w 1604"/>
                <a:gd name="T27" fmla="*/ 0 h 257"/>
                <a:gd name="T28" fmla="*/ 1524 w 1604"/>
                <a:gd name="T29" fmla="*/ 14 h 257"/>
                <a:gd name="T30" fmla="*/ 1373 w 1604"/>
                <a:gd name="T31" fmla="*/ 45 h 257"/>
                <a:gd name="T32" fmla="*/ 1235 w 1604"/>
                <a:gd name="T33" fmla="*/ 78 h 257"/>
                <a:gd name="T34" fmla="*/ 1129 w 1604"/>
                <a:gd name="T35" fmla="*/ 108 h 257"/>
                <a:gd name="T36" fmla="*/ 1043 w 1604"/>
                <a:gd name="T37" fmla="*/ 141 h 257"/>
                <a:gd name="T38" fmla="*/ 980 w 1604"/>
                <a:gd name="T39" fmla="*/ 169 h 257"/>
                <a:gd name="T40" fmla="*/ 940 w 1604"/>
                <a:gd name="T41" fmla="*/ 190 h 257"/>
                <a:gd name="T42" fmla="*/ 909 w 1604"/>
                <a:gd name="T43" fmla="*/ 212 h 257"/>
                <a:gd name="T44" fmla="*/ 813 w 1604"/>
                <a:gd name="T45" fmla="*/ 256 h 257"/>
                <a:gd name="T46" fmla="*/ 699 w 1604"/>
                <a:gd name="T47" fmla="*/ 212 h 257"/>
                <a:gd name="T48" fmla="*/ 674 w 1604"/>
                <a:gd name="T49" fmla="*/ 196 h 257"/>
                <a:gd name="T50" fmla="*/ 620 w 1604"/>
                <a:gd name="T51" fmla="*/ 174 h 257"/>
                <a:gd name="T52" fmla="*/ 556 w 1604"/>
                <a:gd name="T53" fmla="*/ 152 h 257"/>
                <a:gd name="T54" fmla="*/ 487 w 1604"/>
                <a:gd name="T55" fmla="*/ 132 h 257"/>
                <a:gd name="T56" fmla="*/ 422 w 1604"/>
                <a:gd name="T57" fmla="*/ 111 h 257"/>
                <a:gd name="T58" fmla="*/ 302 w 1604"/>
                <a:gd name="T59" fmla="*/ 77 h 257"/>
                <a:gd name="T60" fmla="*/ 222 w 1604"/>
                <a:gd name="T61" fmla="*/ 56 h 257"/>
                <a:gd name="T62" fmla="*/ 111 w 1604"/>
                <a:gd name="T63" fmla="*/ 27 h 257"/>
                <a:gd name="T64" fmla="*/ 0 w 1604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04"/>
                <a:gd name="T100" fmla="*/ 0 h 257"/>
                <a:gd name="T101" fmla="*/ 1604 w 1604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04" h="257">
                  <a:moveTo>
                    <a:pt x="0" y="0"/>
                  </a:moveTo>
                  <a:lnTo>
                    <a:pt x="205" y="0"/>
                  </a:lnTo>
                  <a:lnTo>
                    <a:pt x="250" y="13"/>
                  </a:lnTo>
                  <a:lnTo>
                    <a:pt x="294" y="24"/>
                  </a:lnTo>
                  <a:lnTo>
                    <a:pt x="342" y="37"/>
                  </a:lnTo>
                  <a:lnTo>
                    <a:pt x="398" y="53"/>
                  </a:lnTo>
                  <a:lnTo>
                    <a:pt x="449" y="67"/>
                  </a:lnTo>
                  <a:lnTo>
                    <a:pt x="496" y="80"/>
                  </a:lnTo>
                  <a:lnTo>
                    <a:pt x="537" y="92"/>
                  </a:lnTo>
                  <a:lnTo>
                    <a:pt x="575" y="103"/>
                  </a:lnTo>
                  <a:lnTo>
                    <a:pt x="618" y="117"/>
                  </a:lnTo>
                  <a:lnTo>
                    <a:pt x="653" y="129"/>
                  </a:lnTo>
                  <a:lnTo>
                    <a:pt x="688" y="141"/>
                  </a:lnTo>
                  <a:lnTo>
                    <a:pt x="725" y="155"/>
                  </a:lnTo>
                  <a:lnTo>
                    <a:pt x="755" y="168"/>
                  </a:lnTo>
                  <a:lnTo>
                    <a:pt x="783" y="182"/>
                  </a:lnTo>
                  <a:lnTo>
                    <a:pt x="805" y="170"/>
                  </a:lnTo>
                  <a:lnTo>
                    <a:pt x="830" y="155"/>
                  </a:lnTo>
                  <a:lnTo>
                    <a:pt x="861" y="138"/>
                  </a:lnTo>
                  <a:lnTo>
                    <a:pt x="894" y="123"/>
                  </a:lnTo>
                  <a:lnTo>
                    <a:pt x="930" y="108"/>
                  </a:lnTo>
                  <a:lnTo>
                    <a:pt x="971" y="93"/>
                  </a:lnTo>
                  <a:lnTo>
                    <a:pt x="1020" y="75"/>
                  </a:lnTo>
                  <a:lnTo>
                    <a:pt x="1091" y="56"/>
                  </a:lnTo>
                  <a:lnTo>
                    <a:pt x="1147" y="42"/>
                  </a:lnTo>
                  <a:lnTo>
                    <a:pt x="1208" y="29"/>
                  </a:lnTo>
                  <a:lnTo>
                    <a:pt x="1270" y="17"/>
                  </a:lnTo>
                  <a:lnTo>
                    <a:pt x="1378" y="0"/>
                  </a:lnTo>
                  <a:lnTo>
                    <a:pt x="1603" y="0"/>
                  </a:lnTo>
                  <a:lnTo>
                    <a:pt x="1524" y="14"/>
                  </a:lnTo>
                  <a:lnTo>
                    <a:pt x="1443" y="30"/>
                  </a:lnTo>
                  <a:lnTo>
                    <a:pt x="1373" y="45"/>
                  </a:lnTo>
                  <a:lnTo>
                    <a:pt x="1307" y="59"/>
                  </a:lnTo>
                  <a:lnTo>
                    <a:pt x="1235" y="78"/>
                  </a:lnTo>
                  <a:lnTo>
                    <a:pt x="1172" y="95"/>
                  </a:lnTo>
                  <a:lnTo>
                    <a:pt x="1129" y="108"/>
                  </a:lnTo>
                  <a:lnTo>
                    <a:pt x="1083" y="125"/>
                  </a:lnTo>
                  <a:lnTo>
                    <a:pt x="1043" y="141"/>
                  </a:lnTo>
                  <a:lnTo>
                    <a:pt x="1014" y="154"/>
                  </a:lnTo>
                  <a:lnTo>
                    <a:pt x="980" y="169"/>
                  </a:lnTo>
                  <a:lnTo>
                    <a:pt x="956" y="182"/>
                  </a:lnTo>
                  <a:lnTo>
                    <a:pt x="940" y="190"/>
                  </a:lnTo>
                  <a:lnTo>
                    <a:pt x="923" y="202"/>
                  </a:lnTo>
                  <a:lnTo>
                    <a:pt x="909" y="212"/>
                  </a:lnTo>
                  <a:lnTo>
                    <a:pt x="1023" y="212"/>
                  </a:lnTo>
                  <a:lnTo>
                    <a:pt x="813" y="256"/>
                  </a:lnTo>
                  <a:lnTo>
                    <a:pt x="586" y="212"/>
                  </a:lnTo>
                  <a:lnTo>
                    <a:pt x="699" y="212"/>
                  </a:lnTo>
                  <a:lnTo>
                    <a:pt x="690" y="205"/>
                  </a:lnTo>
                  <a:lnTo>
                    <a:pt x="674" y="196"/>
                  </a:lnTo>
                  <a:lnTo>
                    <a:pt x="651" y="186"/>
                  </a:lnTo>
                  <a:lnTo>
                    <a:pt x="620" y="174"/>
                  </a:lnTo>
                  <a:lnTo>
                    <a:pt x="586" y="163"/>
                  </a:lnTo>
                  <a:lnTo>
                    <a:pt x="556" y="152"/>
                  </a:lnTo>
                  <a:lnTo>
                    <a:pt x="524" y="143"/>
                  </a:lnTo>
                  <a:lnTo>
                    <a:pt x="487" y="132"/>
                  </a:lnTo>
                  <a:lnTo>
                    <a:pt x="457" y="122"/>
                  </a:lnTo>
                  <a:lnTo>
                    <a:pt x="422" y="111"/>
                  </a:lnTo>
                  <a:lnTo>
                    <a:pt x="354" y="92"/>
                  </a:lnTo>
                  <a:lnTo>
                    <a:pt x="302" y="77"/>
                  </a:lnTo>
                  <a:lnTo>
                    <a:pt x="259" y="66"/>
                  </a:lnTo>
                  <a:lnTo>
                    <a:pt x="222" y="56"/>
                  </a:lnTo>
                  <a:lnTo>
                    <a:pt x="164" y="41"/>
                  </a:lnTo>
                  <a:lnTo>
                    <a:pt x="111" y="27"/>
                  </a:lnTo>
                  <a:lnTo>
                    <a:pt x="58" y="14"/>
                  </a:lnTo>
                  <a:lnTo>
                    <a:pt x="0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6" name="Group 255"/>
          <p:cNvGrpSpPr>
            <a:grpSpLocks noChangeAspect="1"/>
          </p:cNvGrpSpPr>
          <p:nvPr/>
        </p:nvGrpSpPr>
        <p:grpSpPr bwMode="auto">
          <a:xfrm rot="5400000" flipH="1">
            <a:off x="1005682" y="1542256"/>
            <a:ext cx="679450" cy="696913"/>
            <a:chOff x="1680" y="1560"/>
            <a:chExt cx="481" cy="572"/>
          </a:xfrm>
        </p:grpSpPr>
        <p:sp>
          <p:nvSpPr>
            <p:cNvPr id="161889" name="Freeform 256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0" name="Freeform 257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1" name="Freeform 258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2" name="Freeform 259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7" name="Group 260"/>
          <p:cNvGrpSpPr>
            <a:grpSpLocks noChangeAspect="1"/>
          </p:cNvGrpSpPr>
          <p:nvPr/>
        </p:nvGrpSpPr>
        <p:grpSpPr bwMode="auto">
          <a:xfrm rot="4306433" flipH="1">
            <a:off x="6612731" y="3906044"/>
            <a:ext cx="322263" cy="320675"/>
            <a:chOff x="1680" y="1560"/>
            <a:chExt cx="481" cy="572"/>
          </a:xfrm>
        </p:grpSpPr>
        <p:sp>
          <p:nvSpPr>
            <p:cNvPr id="161885" name="Freeform 26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6" name="Freeform 26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7" name="Freeform 26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8" name="Freeform 26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61" name="Line 265"/>
          <p:cNvSpPr>
            <a:spLocks noChangeShapeType="1"/>
          </p:cNvSpPr>
          <p:nvPr/>
        </p:nvSpPr>
        <p:spPr bwMode="auto">
          <a:xfrm>
            <a:off x="2581275" y="2309813"/>
            <a:ext cx="0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2" name="Line 266"/>
          <p:cNvSpPr>
            <a:spLocks noChangeShapeType="1"/>
          </p:cNvSpPr>
          <p:nvPr/>
        </p:nvSpPr>
        <p:spPr bwMode="auto">
          <a:xfrm flipH="1" flipV="1">
            <a:off x="2581275" y="2136775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3" name="Line 267"/>
          <p:cNvSpPr>
            <a:spLocks noChangeShapeType="1"/>
          </p:cNvSpPr>
          <p:nvPr/>
        </p:nvSpPr>
        <p:spPr bwMode="auto">
          <a:xfrm>
            <a:off x="2581275" y="1628775"/>
            <a:ext cx="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4" name="Line 268"/>
          <p:cNvSpPr>
            <a:spLocks noChangeShapeType="1"/>
          </p:cNvSpPr>
          <p:nvPr/>
        </p:nvSpPr>
        <p:spPr bwMode="auto">
          <a:xfrm flipV="1">
            <a:off x="2581275" y="876300"/>
            <a:ext cx="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5" name="Line 269"/>
          <p:cNvSpPr>
            <a:spLocks noChangeShapeType="1"/>
          </p:cNvSpPr>
          <p:nvPr/>
        </p:nvSpPr>
        <p:spPr bwMode="auto">
          <a:xfrm>
            <a:off x="2581275" y="1393825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8" name="Group 270"/>
          <p:cNvGrpSpPr>
            <a:grpSpLocks noChangeAspect="1"/>
          </p:cNvGrpSpPr>
          <p:nvPr/>
        </p:nvGrpSpPr>
        <p:grpSpPr bwMode="auto">
          <a:xfrm flipH="1">
            <a:off x="6118225" y="3100388"/>
            <a:ext cx="485775" cy="663575"/>
            <a:chOff x="1680" y="1560"/>
            <a:chExt cx="481" cy="572"/>
          </a:xfrm>
        </p:grpSpPr>
        <p:sp>
          <p:nvSpPr>
            <p:cNvPr id="161881" name="Freeform 27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2" name="Freeform 27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3" name="Freeform 27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4" name="Freeform 27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9" name="Group 275"/>
          <p:cNvGrpSpPr>
            <a:grpSpLocks noChangeAspect="1"/>
          </p:cNvGrpSpPr>
          <p:nvPr/>
        </p:nvGrpSpPr>
        <p:grpSpPr bwMode="auto">
          <a:xfrm rot="-1494537">
            <a:off x="1736725" y="4443413"/>
            <a:ext cx="500063" cy="663575"/>
            <a:chOff x="1680" y="1560"/>
            <a:chExt cx="481" cy="572"/>
          </a:xfrm>
        </p:grpSpPr>
        <p:sp>
          <p:nvSpPr>
            <p:cNvPr id="161877" name="Freeform 276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8" name="Freeform 277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9" name="Freeform 278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0" name="Freeform 279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0" name="Group 280"/>
          <p:cNvGrpSpPr>
            <a:grpSpLocks noChangeAspect="1"/>
          </p:cNvGrpSpPr>
          <p:nvPr/>
        </p:nvGrpSpPr>
        <p:grpSpPr bwMode="auto">
          <a:xfrm rot="-1494537">
            <a:off x="8655050" y="3597275"/>
            <a:ext cx="374650" cy="631825"/>
            <a:chOff x="1680" y="1560"/>
            <a:chExt cx="481" cy="572"/>
          </a:xfrm>
        </p:grpSpPr>
        <p:sp>
          <p:nvSpPr>
            <p:cNvPr id="161873" name="Freeform 28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4" name="Freeform 28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5" name="Freeform 28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6" name="Freeform 28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69" name="Line 285"/>
          <p:cNvSpPr>
            <a:spLocks noChangeAspect="1" noChangeShapeType="1"/>
          </p:cNvSpPr>
          <p:nvPr/>
        </p:nvSpPr>
        <p:spPr bwMode="auto">
          <a:xfrm>
            <a:off x="5503863" y="17589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70" name="Line 286"/>
          <p:cNvSpPr>
            <a:spLocks noChangeAspect="1" noChangeShapeType="1"/>
          </p:cNvSpPr>
          <p:nvPr/>
        </p:nvSpPr>
        <p:spPr bwMode="auto">
          <a:xfrm>
            <a:off x="5513388" y="1341438"/>
            <a:ext cx="0" cy="153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0207" name="Rectangle 287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企業營運需求分析方法</a:t>
            </a:r>
            <a:r>
              <a:rPr lang="en-US" altLang="zh-TW" smtClean="0"/>
              <a:t>(BRAM)</a:t>
            </a:r>
          </a:p>
        </p:txBody>
      </p:sp>
      <p:sp>
        <p:nvSpPr>
          <p:cNvPr id="161872" name="Text Box 288"/>
          <p:cNvSpPr txBox="1">
            <a:spLocks noChangeArrowheads="1"/>
          </p:cNvSpPr>
          <p:nvPr/>
        </p:nvSpPr>
        <p:spPr bwMode="auto">
          <a:xfrm>
            <a:off x="250825" y="6022975"/>
            <a:ext cx="301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資料來源：華茂科技</a:t>
            </a:r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(Business Requirement Analysis </a:t>
            </a:r>
          </a:p>
          <a:p>
            <a:pPr algn="l"/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Methodology (BRAM, </a:t>
            </a:r>
            <a:r>
              <a:rPr lang="zh-TW" altLang="en-US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企業資訊系統分析</a:t>
            </a:r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BFAB1-732D-4877-A07F-2F2E3FE5603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62819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000" b="1">
                <a:solidFill>
                  <a:srgbClr val="FFFF00"/>
                </a:solidFill>
                <a:ea typeface="標楷體" pitchFamily="65" charset="-120"/>
              </a:rPr>
              <a:t>策略資訊系統規劃架構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05200" y="990600"/>
            <a:ext cx="2432050" cy="4495800"/>
            <a:chOff x="2208" y="624"/>
            <a:chExt cx="1532" cy="2832"/>
          </a:xfrm>
        </p:grpSpPr>
        <p:sp>
          <p:nvSpPr>
            <p:cNvPr id="162862" name="Text Box 4"/>
            <p:cNvSpPr txBox="1">
              <a:spLocks noChangeArrowheads="1"/>
            </p:cNvSpPr>
            <p:nvPr/>
          </p:nvSpPr>
          <p:spPr bwMode="auto">
            <a:xfrm>
              <a:off x="2208" y="624"/>
              <a:ext cx="15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Appraisal of IS/IT as it</a:t>
              </a:r>
            </a:p>
            <a:p>
              <a:pPr algn="l"/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relates to the business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162863" name="Rectangle 5"/>
            <p:cNvSpPr>
              <a:spLocks noChangeArrowheads="1"/>
            </p:cNvSpPr>
            <p:nvPr/>
          </p:nvSpPr>
          <p:spPr bwMode="auto">
            <a:xfrm>
              <a:off x="2352" y="1104"/>
              <a:ext cx="1056" cy="384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Understand the industry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structure and business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position (inc. SWOT)</a:t>
              </a:r>
            </a:p>
          </p:txBody>
        </p:sp>
        <p:sp>
          <p:nvSpPr>
            <p:cNvPr id="162864" name="Rectangle 6"/>
            <p:cNvSpPr>
              <a:spLocks noChangeArrowheads="1"/>
            </p:cNvSpPr>
            <p:nvPr/>
          </p:nvSpPr>
          <p:spPr bwMode="auto">
            <a:xfrm>
              <a:off x="2352" y="1680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Analyse the external value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chain and information 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flow implications</a:t>
              </a:r>
            </a:p>
          </p:txBody>
        </p:sp>
        <p:sp>
          <p:nvSpPr>
            <p:cNvPr id="162865" name="Rectangle 7"/>
            <p:cNvSpPr>
              <a:spLocks noChangeArrowheads="1"/>
            </p:cNvSpPr>
            <p:nvPr/>
          </p:nvSpPr>
          <p:spPr bwMode="auto">
            <a:xfrm>
              <a:off x="2352" y="220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Analyse the internal value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chain and information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relationships</a:t>
              </a:r>
            </a:p>
          </p:txBody>
        </p:sp>
        <p:sp>
          <p:nvSpPr>
            <p:cNvPr id="162866" name="Rectangle 8"/>
            <p:cNvSpPr>
              <a:spLocks noChangeArrowheads="1"/>
            </p:cNvSpPr>
            <p:nvPr/>
          </p:nvSpPr>
          <p:spPr bwMode="auto">
            <a:xfrm>
              <a:off x="2352" y="268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Assess the business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contribution of existing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systems (SWOT)</a:t>
              </a:r>
            </a:p>
          </p:txBody>
        </p:sp>
        <p:sp>
          <p:nvSpPr>
            <p:cNvPr id="162867" name="Rectangle 9"/>
            <p:cNvSpPr>
              <a:spLocks noChangeArrowheads="1"/>
            </p:cNvSpPr>
            <p:nvPr/>
          </p:nvSpPr>
          <p:spPr bwMode="auto">
            <a:xfrm>
              <a:off x="2736" y="3168"/>
              <a:ext cx="624" cy="288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Existing</a:t>
              </a:r>
            </a:p>
          </p:txBody>
        </p:sp>
        <p:sp>
          <p:nvSpPr>
            <p:cNvPr id="162868" name="Line 10"/>
            <p:cNvSpPr>
              <a:spLocks noChangeShapeType="1"/>
            </p:cNvSpPr>
            <p:nvPr/>
          </p:nvSpPr>
          <p:spPr bwMode="auto">
            <a:xfrm>
              <a:off x="2880" y="1488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69" name="Line 11"/>
            <p:cNvSpPr>
              <a:spLocks noChangeShapeType="1"/>
            </p:cNvSpPr>
            <p:nvPr/>
          </p:nvSpPr>
          <p:spPr bwMode="auto">
            <a:xfrm>
              <a:off x="2880" y="2016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70" name="Line 12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71" name="Line 13"/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04800" y="990600"/>
            <a:ext cx="4724400" cy="4876800"/>
            <a:chOff x="192" y="624"/>
            <a:chExt cx="2976" cy="3072"/>
          </a:xfrm>
        </p:grpSpPr>
        <p:sp>
          <p:nvSpPr>
            <p:cNvPr id="162844" name="Line 15"/>
            <p:cNvSpPr>
              <a:spLocks noChangeShapeType="1"/>
            </p:cNvSpPr>
            <p:nvPr/>
          </p:nvSpPr>
          <p:spPr bwMode="auto">
            <a:xfrm>
              <a:off x="1056" y="1200"/>
              <a:ext cx="0" cy="14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45" name="Line 16"/>
            <p:cNvSpPr>
              <a:spLocks noChangeShapeType="1"/>
            </p:cNvSpPr>
            <p:nvPr/>
          </p:nvSpPr>
          <p:spPr bwMode="auto">
            <a:xfrm>
              <a:off x="1104" y="3552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92" y="624"/>
              <a:ext cx="2976" cy="3072"/>
              <a:chOff x="192" y="624"/>
              <a:chExt cx="2976" cy="3072"/>
            </a:xfrm>
          </p:grpSpPr>
          <p:sp>
            <p:nvSpPr>
              <p:cNvPr id="162847" name="Text Box 18"/>
              <p:cNvSpPr txBox="1">
                <a:spLocks noChangeArrowheads="1"/>
              </p:cNvSpPr>
              <p:nvPr/>
            </p:nvSpPr>
            <p:spPr bwMode="auto">
              <a:xfrm>
                <a:off x="192" y="624"/>
                <a:ext cx="205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Assessing the need for</a:t>
                </a:r>
              </a:p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Immediate investments(1-2yrs)</a:t>
                </a:r>
              </a:p>
              <a:p>
                <a:pPr algn="l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(short/medium term-analytical)</a:t>
                </a:r>
              </a:p>
            </p:txBody>
          </p:sp>
          <p:sp>
            <p:nvSpPr>
              <p:cNvPr id="162848" name="Rectangle 19"/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624" cy="288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/>
                <a:r>
                  <a:rPr lang="en-US" altLang="zh-TW" sz="1200" b="1">
                    <a:latin typeface="Times New Roman" pitchFamily="18" charset="0"/>
                    <a:ea typeface="標楷體" pitchFamily="65" charset="-120"/>
                  </a:rPr>
                  <a:t>Required</a:t>
                </a:r>
              </a:p>
            </p:txBody>
          </p:sp>
          <p:sp>
            <p:nvSpPr>
              <p:cNvPr id="162849" name="Rectangle 20"/>
              <p:cNvSpPr>
                <a:spLocks noChangeArrowheads="1"/>
              </p:cNvSpPr>
              <p:nvPr/>
            </p:nvSpPr>
            <p:spPr bwMode="auto">
              <a:xfrm>
                <a:off x="288" y="1344"/>
                <a:ext cx="1488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Interpret business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Objectives and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strategy</a:t>
                </a:r>
              </a:p>
            </p:txBody>
          </p:sp>
          <p:sp>
            <p:nvSpPr>
              <p:cNvPr id="162850" name="Rectangle 21"/>
              <p:cNvSpPr>
                <a:spLocks noChangeArrowheads="1"/>
              </p:cNvSpPr>
              <p:nvPr/>
            </p:nvSpPr>
            <p:spPr bwMode="auto">
              <a:xfrm>
                <a:off x="288" y="1920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Determine CSF for the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company and its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competitors etc.</a:t>
                </a:r>
              </a:p>
            </p:txBody>
          </p:sp>
          <p:sp>
            <p:nvSpPr>
              <p:cNvPr id="162851" name="Rectangle 22"/>
              <p:cNvSpPr>
                <a:spLocks noChangeArrowheads="1"/>
              </p:cNvSpPr>
              <p:nvPr/>
            </p:nvSpPr>
            <p:spPr bwMode="auto">
              <a:xfrm>
                <a:off x="240" y="2544"/>
                <a:ext cx="1584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Identify critical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Business processes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And activities</a:t>
                </a:r>
              </a:p>
            </p:txBody>
          </p:sp>
          <p:sp>
            <p:nvSpPr>
              <p:cNvPr id="162852" name="Rectangle 23"/>
              <p:cNvSpPr>
                <a:spLocks noChangeArrowheads="1"/>
              </p:cNvSpPr>
              <p:nvPr/>
            </p:nvSpPr>
            <p:spPr bwMode="auto">
              <a:xfrm>
                <a:off x="288" y="3168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Determine short-term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Focus for investments</a:t>
                </a:r>
              </a:p>
            </p:txBody>
          </p:sp>
          <p:sp>
            <p:nvSpPr>
              <p:cNvPr id="162853" name="Line 24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296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4" name="Line 25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5" name="Line 26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6" name="Line 27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7" name="Line 28"/>
              <p:cNvSpPr>
                <a:spLocks noChangeShapeType="1"/>
              </p:cNvSpPr>
              <p:nvPr/>
            </p:nvSpPr>
            <p:spPr bwMode="auto">
              <a:xfrm flipV="1">
                <a:off x="1104" y="3408"/>
                <a:ext cx="144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8" name="Line 29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9" name="Line 30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60" name="Line 31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61" name="Line 32"/>
              <p:cNvSpPr>
                <a:spLocks noChangeShapeType="1"/>
              </p:cNvSpPr>
              <p:nvPr/>
            </p:nvSpPr>
            <p:spPr bwMode="auto">
              <a:xfrm flipV="1">
                <a:off x="1824" y="2976"/>
                <a:ext cx="528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657600" y="990600"/>
            <a:ext cx="5187950" cy="5257800"/>
            <a:chOff x="2304" y="624"/>
            <a:chExt cx="3268" cy="3312"/>
          </a:xfrm>
        </p:grpSpPr>
        <p:sp>
          <p:nvSpPr>
            <p:cNvPr id="162827" name="Line 34"/>
            <p:cNvSpPr>
              <a:spLocks noChangeShapeType="1"/>
            </p:cNvSpPr>
            <p:nvPr/>
          </p:nvSpPr>
          <p:spPr bwMode="auto">
            <a:xfrm>
              <a:off x="4656" y="1776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28" name="Line 35"/>
            <p:cNvSpPr>
              <a:spLocks noChangeShapeType="1"/>
            </p:cNvSpPr>
            <p:nvPr/>
          </p:nvSpPr>
          <p:spPr bwMode="auto">
            <a:xfrm>
              <a:off x="2544" y="3888"/>
              <a:ext cx="0" cy="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2304" y="624"/>
              <a:ext cx="3268" cy="3216"/>
              <a:chOff x="2304" y="624"/>
              <a:chExt cx="3268" cy="3216"/>
            </a:xfrm>
          </p:grpSpPr>
          <p:sp>
            <p:nvSpPr>
              <p:cNvPr id="162830" name="Text Box 37"/>
              <p:cNvSpPr txBox="1">
                <a:spLocks noChangeArrowheads="1"/>
              </p:cNvSpPr>
              <p:nvPr/>
            </p:nvSpPr>
            <p:spPr bwMode="auto">
              <a:xfrm>
                <a:off x="3792" y="624"/>
                <a:ext cx="1780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Identifying potential</a:t>
                </a:r>
              </a:p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future investments (1-5yrs)</a:t>
                </a:r>
              </a:p>
              <a:p>
                <a:pPr algn="l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(long term-creative) </a:t>
                </a:r>
              </a:p>
            </p:txBody>
          </p:sp>
          <p:sp>
            <p:nvSpPr>
              <p:cNvPr id="162831" name="Rectangle 3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potential IS/IT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impact on products/markets,etc.</a:t>
                </a:r>
              </a:p>
            </p:txBody>
          </p:sp>
          <p:sp>
            <p:nvSpPr>
              <p:cNvPr id="162832" name="Rectangle 3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the strategic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 of IS/IT and its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affects on the value chain</a:t>
                </a:r>
              </a:p>
            </p:txBody>
          </p:sp>
          <p:sp>
            <p:nvSpPr>
              <p:cNvPr id="162833" name="Rectangle 40"/>
              <p:cNvSpPr>
                <a:spLocks noChangeArrowheads="1"/>
              </p:cNvSpPr>
              <p:nvPr/>
            </p:nvSpPr>
            <p:spPr bwMode="auto">
              <a:xfrm>
                <a:off x="3936" y="2496"/>
                <a:ext cx="1536" cy="432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Identify options for long-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term IS/IT investment and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select most beneficial</a:t>
                </a:r>
              </a:p>
            </p:txBody>
          </p:sp>
          <p:sp>
            <p:nvSpPr>
              <p:cNvPr id="162834" name="Line 41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5" name="Line 42"/>
              <p:cNvSpPr>
                <a:spLocks noChangeShapeType="1"/>
              </p:cNvSpPr>
              <p:nvPr/>
            </p:nvSpPr>
            <p:spPr bwMode="auto">
              <a:xfrm>
                <a:off x="4656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6" name="Line 43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7" name="Line 44"/>
              <p:cNvSpPr>
                <a:spLocks noChangeShapeType="1"/>
              </p:cNvSpPr>
              <p:nvPr/>
            </p:nvSpPr>
            <p:spPr bwMode="auto">
              <a:xfrm>
                <a:off x="4656" y="292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8" name="Line 45"/>
              <p:cNvSpPr>
                <a:spLocks noChangeShapeType="1"/>
              </p:cNvSpPr>
              <p:nvPr/>
            </p:nvSpPr>
            <p:spPr bwMode="auto">
              <a:xfrm flipH="1">
                <a:off x="2880" y="3648"/>
                <a:ext cx="177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9" name="Line 46"/>
              <p:cNvSpPr>
                <a:spLocks noChangeShapeType="1"/>
              </p:cNvSpPr>
              <p:nvPr/>
            </p:nvSpPr>
            <p:spPr bwMode="auto">
              <a:xfrm flipH="1">
                <a:off x="2880" y="1536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0" name="Line 47"/>
              <p:cNvSpPr>
                <a:spLocks noChangeShapeType="1"/>
              </p:cNvSpPr>
              <p:nvPr/>
            </p:nvSpPr>
            <p:spPr bwMode="auto">
              <a:xfrm flipH="1">
                <a:off x="2880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1" name="Line 48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2" name="Line 49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3" name="Rectangle 50"/>
              <p:cNvSpPr>
                <a:spLocks noChangeArrowheads="1"/>
              </p:cNvSpPr>
              <p:nvPr/>
            </p:nvSpPr>
            <p:spPr bwMode="auto">
              <a:xfrm>
                <a:off x="2304" y="3456"/>
                <a:ext cx="576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</a:t>
                </a:r>
              </a:p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applications</a:t>
                </a:r>
              </a:p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portfolio</a:t>
                </a:r>
              </a:p>
            </p:txBody>
          </p:sp>
        </p:grpSp>
      </p:grpSp>
      <p:sp>
        <p:nvSpPr>
          <p:cNvPr id="1540147" name="AutoShape 51"/>
          <p:cNvSpPr>
            <a:spLocks/>
          </p:cNvSpPr>
          <p:nvPr/>
        </p:nvSpPr>
        <p:spPr bwMode="auto">
          <a:xfrm>
            <a:off x="7092950" y="5013325"/>
            <a:ext cx="1871663" cy="1223963"/>
          </a:xfrm>
          <a:prstGeom prst="borderCallout2">
            <a:avLst>
              <a:gd name="adj1" fmla="val 9338"/>
              <a:gd name="adj2" fmla="val -4069"/>
              <a:gd name="adj3" fmla="val 9338"/>
              <a:gd name="adj4" fmla="val -51398"/>
              <a:gd name="adj5" fmla="val 48250"/>
              <a:gd name="adj6" fmla="val -98134"/>
            </a:avLst>
          </a:prstGeom>
          <a:solidFill>
            <a:schemeClr val="accent1"/>
          </a:solidFill>
          <a:ln w="57150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 altLang="zh-TW" sz="2400" b="1">
                <a:ea typeface="標楷體" pitchFamily="65" charset="-120"/>
              </a:rPr>
              <a:t>IS</a:t>
            </a:r>
            <a:r>
              <a:rPr lang="zh-TW" altLang="en-US" sz="2400" b="1">
                <a:ea typeface="標楷體" pitchFamily="65" charset="-120"/>
              </a:rPr>
              <a:t>策略</a:t>
            </a:r>
          </a:p>
          <a:p>
            <a:r>
              <a:rPr lang="en-US" altLang="zh-TW" sz="2400" b="1">
                <a:ea typeface="標楷體" pitchFamily="65" charset="-120"/>
              </a:rPr>
              <a:t>IT</a:t>
            </a:r>
            <a:r>
              <a:rPr lang="zh-TW" altLang="en-US" sz="2400" b="1">
                <a:ea typeface="標楷體" pitchFamily="65" charset="-120"/>
              </a:rPr>
              <a:t>策略？</a:t>
            </a:r>
          </a:p>
          <a:p>
            <a:r>
              <a:rPr lang="en-US" altLang="zh-TW" sz="2400" b="1">
                <a:ea typeface="標楷體" pitchFamily="65" charset="-120"/>
              </a:rPr>
              <a:t>IM</a:t>
            </a:r>
            <a:r>
              <a:rPr lang="zh-TW" altLang="en-US" sz="2400" b="1">
                <a:ea typeface="標楷體" pitchFamily="65" charset="-120"/>
              </a:rPr>
              <a:t>策略？</a:t>
            </a:r>
          </a:p>
        </p:txBody>
      </p:sp>
      <p:sp>
        <p:nvSpPr>
          <p:cNvPr id="162824" name="Text Box 52"/>
          <p:cNvSpPr txBox="1">
            <a:spLocks noChangeArrowheads="1"/>
          </p:cNvSpPr>
          <p:nvPr/>
        </p:nvSpPr>
        <p:spPr bwMode="auto">
          <a:xfrm>
            <a:off x="231775" y="5827713"/>
            <a:ext cx="132715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b="1">
                <a:solidFill>
                  <a:srgbClr val="FFFF00"/>
                </a:solidFill>
                <a:ea typeface="標楷體" pitchFamily="65" charset="-120"/>
                <a:hlinkClick r:id="rId2" action="ppaction://hlinkfile"/>
              </a:rPr>
              <a:t>建諅的例子</a:t>
            </a:r>
            <a:endParaRPr lang="zh-TW" altLang="en-US" b="1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62825" name="Text Box 53"/>
          <p:cNvSpPr txBox="1">
            <a:spLocks noChangeArrowheads="1"/>
          </p:cNvSpPr>
          <p:nvPr/>
        </p:nvSpPr>
        <p:spPr bwMode="auto">
          <a:xfrm>
            <a:off x="2987675" y="6237288"/>
            <a:ext cx="2003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Ward et al., 1990</a:t>
            </a:r>
          </a:p>
        </p:txBody>
      </p:sp>
      <p:pic>
        <p:nvPicPr>
          <p:cNvPr id="162826" name="Picture 54" descr="j028278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0350"/>
            <a:ext cx="7715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4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FB063-F480-4171-8A3B-456BA2C0CE4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3843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zh-TW" altLang="en-US" sz="4000" b="1">
                <a:latin typeface="Times New Roman" pitchFamily="18" charset="0"/>
                <a:ea typeface="標楷體" pitchFamily="65" charset="-120"/>
              </a:rPr>
              <a:t>願景、使命、價值觀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619250" y="1700213"/>
            <a:ext cx="18288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成為全球家電用品市場之領導者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4211638" y="1557338"/>
            <a:ext cx="1997075" cy="835025"/>
          </a:xfrm>
          <a:prstGeom prst="rect">
            <a:avLst/>
          </a:prstGeom>
          <a:solidFill>
            <a:srgbClr val="008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提供最高品質家庭最舒適的家電用品選擇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6948488" y="1557338"/>
            <a:ext cx="1981200" cy="83502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滿足顧客</a:t>
            </a:r>
          </a:p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善盡社會責任</a:t>
            </a:r>
          </a:p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尊重待人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547813" y="2471738"/>
            <a:ext cx="1668462" cy="6508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專注於顧客</a:t>
            </a:r>
          </a:p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滿意度之提升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3429000" y="2546350"/>
            <a:ext cx="1828800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發展新銷售網路</a:t>
            </a: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7162800" y="2471738"/>
            <a:ext cx="1600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持續推展</a:t>
            </a:r>
          </a:p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高品質產品</a:t>
            </a: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1763713" y="4495800"/>
            <a:ext cx="2087562" cy="346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銷售人員專業訓練</a:t>
            </a: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5410200" y="2471738"/>
            <a:ext cx="1676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建立創新的售後服務標準</a:t>
            </a: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5562600" y="3295650"/>
            <a:ext cx="1295400" cy="5270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將平均維修期間減少至</a:t>
            </a: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3</a:t>
            </a:r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天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7162800" y="3295650"/>
            <a:ext cx="1752600" cy="5270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將新產品之第一年維修需求降低至</a:t>
            </a: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2%</a:t>
            </a:r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3924300" y="4508500"/>
            <a:ext cx="1223963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通路開發</a:t>
            </a:r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 flipH="1">
            <a:off x="3352800" y="3295650"/>
            <a:ext cx="1981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新銷售通路銷貨量達總營業額之</a:t>
            </a:r>
            <a:r>
              <a:rPr kumimoji="0" lang="en-US" altLang="zh-TW" sz="1600">
                <a:latin typeface="標楷體" pitchFamily="65" charset="-120"/>
                <a:ea typeface="標楷體" pitchFamily="65" charset="-120"/>
              </a:rPr>
              <a:t>15%</a:t>
            </a:r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1447800" y="3370263"/>
            <a:ext cx="1752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提高</a:t>
            </a:r>
            <a:r>
              <a:rPr kumimoji="0" lang="en-US" altLang="zh-TW" sz="1600">
                <a:latin typeface="標楷體" pitchFamily="65" charset="-120"/>
                <a:ea typeface="標楷體" pitchFamily="65" charset="-120"/>
              </a:rPr>
              <a:t>20</a:t>
            </a:r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個百分點的顧客滿意度</a:t>
            </a:r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1371600" y="5245100"/>
            <a:ext cx="1219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訓練課程參與人數</a:t>
            </a:r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7239000" y="4495800"/>
            <a:ext cx="1565275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品質控制流程</a:t>
            </a:r>
          </a:p>
        </p:txBody>
      </p:sp>
      <p:sp>
        <p:nvSpPr>
          <p:cNvPr id="163859" name="Rectangle 19"/>
          <p:cNvSpPr>
            <a:spLocks noChangeArrowheads="1"/>
          </p:cNvSpPr>
          <p:nvPr/>
        </p:nvSpPr>
        <p:spPr bwMode="auto">
          <a:xfrm>
            <a:off x="2667000" y="5245100"/>
            <a:ext cx="914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顧客滿意度</a:t>
            </a:r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5334000" y="4495800"/>
            <a:ext cx="1565275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售後維修服務</a:t>
            </a:r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3657600" y="5245100"/>
            <a:ext cx="990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新通路點數</a:t>
            </a:r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4724400" y="5245100"/>
            <a:ext cx="990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新通路鋪貨量</a:t>
            </a:r>
          </a:p>
        </p:txBody>
      </p:sp>
      <p:sp>
        <p:nvSpPr>
          <p:cNvPr id="163863" name="Rectangle 23"/>
          <p:cNvSpPr>
            <a:spLocks noChangeArrowheads="1"/>
          </p:cNvSpPr>
          <p:nvPr/>
        </p:nvSpPr>
        <p:spPr bwMode="auto">
          <a:xfrm>
            <a:off x="7010400" y="5245100"/>
            <a:ext cx="914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新產品維修率</a:t>
            </a:r>
          </a:p>
        </p:txBody>
      </p:sp>
      <p:sp>
        <p:nvSpPr>
          <p:cNvPr id="163864" name="Rectangle 24"/>
          <p:cNvSpPr>
            <a:spLocks noChangeArrowheads="1"/>
          </p:cNvSpPr>
          <p:nvPr/>
        </p:nvSpPr>
        <p:spPr bwMode="auto">
          <a:xfrm>
            <a:off x="8001000" y="5245100"/>
            <a:ext cx="838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新產品瑕疵率</a:t>
            </a:r>
          </a:p>
        </p:txBody>
      </p:sp>
      <p:sp>
        <p:nvSpPr>
          <p:cNvPr id="163865" name="Rectangle 25"/>
          <p:cNvSpPr>
            <a:spLocks noChangeArrowheads="1"/>
          </p:cNvSpPr>
          <p:nvPr/>
        </p:nvSpPr>
        <p:spPr bwMode="auto">
          <a:xfrm>
            <a:off x="5867400" y="5395913"/>
            <a:ext cx="1066800" cy="346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維修時間</a:t>
            </a:r>
          </a:p>
        </p:txBody>
      </p:sp>
      <p:sp>
        <p:nvSpPr>
          <p:cNvPr id="163866" name="AutoShape 26"/>
          <p:cNvSpPr>
            <a:spLocks noChangeArrowheads="1"/>
          </p:cNvSpPr>
          <p:nvPr/>
        </p:nvSpPr>
        <p:spPr bwMode="auto">
          <a:xfrm>
            <a:off x="6300788" y="1916113"/>
            <a:ext cx="576262" cy="214312"/>
          </a:xfrm>
          <a:prstGeom prst="leftArrow">
            <a:avLst>
              <a:gd name="adj1" fmla="val 50000"/>
              <a:gd name="adj2" fmla="val 67222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67" name="AutoShape 27"/>
          <p:cNvSpPr>
            <a:spLocks noChangeArrowheads="1"/>
          </p:cNvSpPr>
          <p:nvPr/>
        </p:nvSpPr>
        <p:spPr bwMode="auto">
          <a:xfrm>
            <a:off x="3492500" y="1916113"/>
            <a:ext cx="609600" cy="196850"/>
          </a:xfrm>
          <a:prstGeom prst="rightArrow">
            <a:avLst>
              <a:gd name="adj1" fmla="val 50000"/>
              <a:gd name="adj2" fmla="val 77419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1822450" y="1198563"/>
            <a:ext cx="12509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願景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Vision</a:t>
            </a:r>
          </a:p>
        </p:txBody>
      </p:sp>
      <p:sp>
        <p:nvSpPr>
          <p:cNvPr id="163869" name="Text Box 29"/>
          <p:cNvSpPr txBox="1">
            <a:spLocks noChangeArrowheads="1"/>
          </p:cNvSpPr>
          <p:nvPr/>
        </p:nvSpPr>
        <p:spPr bwMode="auto">
          <a:xfrm>
            <a:off x="4567238" y="1127125"/>
            <a:ext cx="1377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使命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Mission</a:t>
            </a:r>
          </a:p>
        </p:txBody>
      </p:sp>
      <p:sp>
        <p:nvSpPr>
          <p:cNvPr id="163870" name="Text Box 30"/>
          <p:cNvSpPr txBox="1">
            <a:spLocks noChangeArrowheads="1"/>
          </p:cNvSpPr>
          <p:nvPr/>
        </p:nvSpPr>
        <p:spPr bwMode="auto">
          <a:xfrm>
            <a:off x="7191375" y="1127125"/>
            <a:ext cx="1504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價值觀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Values</a:t>
            </a:r>
          </a:p>
        </p:txBody>
      </p:sp>
      <p:sp>
        <p:nvSpPr>
          <p:cNvPr id="163871" name="Text Box 31"/>
          <p:cNvSpPr txBox="1">
            <a:spLocks noChangeArrowheads="1"/>
          </p:cNvSpPr>
          <p:nvPr/>
        </p:nvSpPr>
        <p:spPr bwMode="auto">
          <a:xfrm>
            <a:off x="0" y="2276475"/>
            <a:ext cx="147955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策略特點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Strategic 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differentiators</a:t>
            </a:r>
          </a:p>
        </p:txBody>
      </p: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611188" y="3284538"/>
            <a:ext cx="717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目標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Goals</a:t>
            </a:r>
          </a:p>
        </p:txBody>
      </p:sp>
      <p:sp>
        <p:nvSpPr>
          <p:cNvPr id="163873" name="Text Box 33"/>
          <p:cNvSpPr txBox="1">
            <a:spLocks noChangeArrowheads="1"/>
          </p:cNvSpPr>
          <p:nvPr/>
        </p:nvSpPr>
        <p:spPr bwMode="auto">
          <a:xfrm>
            <a:off x="323850" y="4149725"/>
            <a:ext cx="109855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關鍵流程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Critical 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processes</a:t>
            </a:r>
          </a:p>
        </p:txBody>
      </p:sp>
      <p:sp>
        <p:nvSpPr>
          <p:cNvPr id="163874" name="Text Box 34"/>
          <p:cNvSpPr txBox="1">
            <a:spLocks noChangeArrowheads="1"/>
          </p:cNvSpPr>
          <p:nvPr/>
        </p:nvSpPr>
        <p:spPr bwMode="auto">
          <a:xfrm>
            <a:off x="0" y="5300663"/>
            <a:ext cx="140335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u="sng">
                <a:latin typeface="Times New Roman" pitchFamily="18" charset="0"/>
                <a:ea typeface="標楷體" pitchFamily="65" charset="-120"/>
              </a:rPr>
              <a:t>關鍵績效指標</a:t>
            </a:r>
          </a:p>
          <a:p>
            <a:r>
              <a:rPr lang="en-US" altLang="zh-TW" sz="1600" u="sng">
                <a:latin typeface="Times New Roman" pitchFamily="18" charset="0"/>
                <a:ea typeface="標楷體" pitchFamily="65" charset="-120"/>
              </a:rPr>
              <a:t>KPI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7EDE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願景、使命、價值觀</a:t>
            </a:r>
          </a:p>
        </p:txBody>
      </p:sp>
      <p:graphicFrame>
        <p:nvGraphicFramePr>
          <p:cNvPr id="8" name="資料庫圖表 7"/>
          <p:cNvGraphicFramePr/>
          <p:nvPr/>
        </p:nvGraphicFramePr>
        <p:xfrm>
          <a:off x="487334" y="2295517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矩形 8"/>
          <p:cNvSpPr/>
          <p:nvPr/>
        </p:nvSpPr>
        <p:spPr bwMode="auto">
          <a:xfrm>
            <a:off x="1571625" y="4500563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電子化企業再造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建立電子化經營管理模式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2928938" y="4500563"/>
            <a:ext cx="928687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ERP</a:t>
            </a: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整合企業內部流程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4000500" y="4500563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網路行銷系統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開拓客源並加強與客戶間之互動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5357813" y="4500563"/>
            <a:ext cx="10001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門市經營管理系統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加強服務與管理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6572250" y="4500563"/>
            <a:ext cx="15716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糕餅業</a:t>
            </a:r>
            <a:r>
              <a:rPr lang="en-US" altLang="zh-TW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</a:t>
            </a: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化策略聯盟與供銷體系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降低成本、提高整體營運效益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1571625" y="5500688"/>
            <a:ext cx="2279650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效率的提升、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提高進出貨的準確率、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降低人工成本及庫存成本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000500" y="5500688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網路商店接單時間縮短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快速掌握市場情報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357813" y="5500688"/>
            <a:ext cx="10001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訂單處理快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錯誤率降低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提高客戶滿意度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6572250" y="5500688"/>
            <a:ext cx="15716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原料採購成本降低、庫存周轉提升、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品質與成本穩定</a:t>
            </a:r>
          </a:p>
        </p:txBody>
      </p:sp>
      <p:graphicFrame>
        <p:nvGraphicFramePr>
          <p:cNvPr id="15" name="資料庫圖表 14"/>
          <p:cNvGraphicFramePr/>
          <p:nvPr/>
        </p:nvGraphicFramePr>
        <p:xfrm>
          <a:off x="1500166" y="1142984"/>
          <a:ext cx="661990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636267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ADDB5-CC3C-4B14-9CF1-7DD6CDB0C99C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38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1588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通用汽車的競爭力</a:t>
            </a:r>
            <a:r>
              <a:rPr lang="en-US" altLang="zh-TW" smtClean="0">
                <a:latin typeface="標楷體" pitchFamily="65" charset="-120"/>
              </a:rPr>
              <a:t>-</a:t>
            </a:r>
            <a:r>
              <a:rPr lang="en-US" altLang="zh-TW" smtClean="0">
                <a:latin typeface="Times New Roman" pitchFamily="18" charset="0"/>
              </a:rPr>
              <a:t>SWOT</a:t>
            </a:r>
            <a:r>
              <a:rPr lang="zh-TW" altLang="en-US" smtClean="0">
                <a:latin typeface="標楷體" pitchFamily="65" charset="-120"/>
              </a:rPr>
              <a:t>分析</a:t>
            </a:r>
          </a:p>
        </p:txBody>
      </p:sp>
      <p:graphicFrame>
        <p:nvGraphicFramePr>
          <p:cNvPr id="2386947" name="Group 3"/>
          <p:cNvGraphicFramePr>
            <a:graphicFrameLocks noGrp="1"/>
          </p:cNvGraphicFramePr>
          <p:nvPr/>
        </p:nvGraphicFramePr>
        <p:xfrm>
          <a:off x="827088" y="981075"/>
          <a:ext cx="7993062" cy="5237480"/>
        </p:xfrm>
        <a:graphic>
          <a:graphicData uri="http://schemas.openxmlformats.org/drawingml/2006/table">
            <a:tbl>
              <a:tblPr/>
              <a:tblGrid>
                <a:gridCol w="3978275"/>
                <a:gridCol w="4014787"/>
              </a:tblGrid>
              <a:tr h="2055813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Strength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資訊系統的引進， 降低技術研發門檻、節省成本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全球的卓越研發經驗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「多品牌策略」和在中國大陸的「泛亞模式」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二手車交易機制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Weakness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公司規模過大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系統相容性問題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生產成本過高競爭力下降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沉重的退休金與醫療負擔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裁員及工會的壓力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經銷商的銷售權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品牌老舊 無法吸引年輕族群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159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Opportunity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全球市場開放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中國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新通路形成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網路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Threat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亞洲汽車廠商的威脅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消費結構及價值觀的改變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法令的變更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環保意識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石油危機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F33D1-E885-4A08-924A-FD013D8E1537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388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台科大的競爭力</a:t>
            </a:r>
            <a:r>
              <a:rPr lang="en-US" altLang="zh-TW" smtClean="0">
                <a:latin typeface="標楷體" pitchFamily="65" charset="-120"/>
              </a:rPr>
              <a:t>-</a:t>
            </a:r>
            <a:r>
              <a:rPr lang="en-US" altLang="zh-TW" smtClean="0">
                <a:latin typeface="Times New Roman" pitchFamily="18" charset="0"/>
              </a:rPr>
              <a:t>SWOT</a:t>
            </a:r>
            <a:r>
              <a:rPr lang="zh-TW" altLang="en-US" smtClean="0">
                <a:latin typeface="標楷體" pitchFamily="65" charset="-120"/>
              </a:rPr>
              <a:t>分析</a:t>
            </a:r>
          </a:p>
        </p:txBody>
      </p:sp>
      <p:pic>
        <p:nvPicPr>
          <p:cNvPr id="16589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125538"/>
            <a:ext cx="6985000" cy="522763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E8691-A6C9-466F-82EF-CB87B4627FB1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76400" y="1143000"/>
            <a:ext cx="5351463" cy="4732338"/>
            <a:chOff x="1056" y="720"/>
            <a:chExt cx="3371" cy="2981"/>
          </a:xfrm>
        </p:grpSpPr>
        <p:sp>
          <p:nvSpPr>
            <p:cNvPr id="166943" name="Oval 3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6944" name="Text Box 4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產業競爭狀況</a:t>
              </a:r>
            </a:p>
          </p:txBody>
        </p:sp>
        <p:sp>
          <p:nvSpPr>
            <p:cNvPr id="166945" name="Text Box 5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新進入者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 難易程度</a:t>
              </a:r>
            </a:p>
          </p:txBody>
        </p:sp>
        <p:sp>
          <p:nvSpPr>
            <p:cNvPr id="166946" name="Text Box 6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產品替代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難易程度</a:t>
              </a:r>
            </a:p>
          </p:txBody>
        </p:sp>
        <p:sp>
          <p:nvSpPr>
            <p:cNvPr id="166947" name="Text Box 7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供應商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166948" name="Text Box 8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166949" name="Line 9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44298" name="Text Box 10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競爭能力：</a:t>
              </a:r>
              <a:r>
                <a:rPr lang="zh-TW" altLang="en-US" sz="1400" b="1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438400" y="1752600"/>
            <a:ext cx="3773488" cy="3733800"/>
            <a:chOff x="1536" y="1104"/>
            <a:chExt cx="2377" cy="2352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166930" name="AutoShape 14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1" name="Oval 15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2" name="Line 16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3" name="Line 17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生產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入庫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銷售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售後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服務</a:t>
                  </a:r>
                </a:p>
              </p:txBody>
            </p:sp>
            <p:sp>
              <p:nvSpPr>
                <p:cNvPr id="1669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財務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行政</a:t>
                  </a:r>
                </a:p>
              </p:txBody>
            </p:sp>
            <p:sp>
              <p:nvSpPr>
                <p:cNvPr id="1669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人力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資源</a:t>
                  </a:r>
                </a:p>
              </p:txBody>
            </p:sp>
            <p:sp>
              <p:nvSpPr>
                <p:cNvPr id="16694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研究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開發</a:t>
                  </a:r>
                </a:p>
              </p:txBody>
            </p:sp>
            <p:sp>
              <p:nvSpPr>
                <p:cNvPr id="1669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採購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管理</a:t>
                  </a:r>
                </a:p>
              </p:txBody>
            </p:sp>
            <p:sp>
              <p:nvSpPr>
                <p:cNvPr id="24443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zh-TW" altLang="en-US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  <a:ea typeface="標楷體" pitchFamily="65" charset="-120"/>
                    </a:rPr>
                    <a:t>執行能力：</a:t>
                  </a:r>
                </a:p>
                <a:p>
                  <a:pPr>
                    <a:defRPr/>
                  </a:pPr>
                  <a:r>
                    <a:rPr lang="zh-TW" altLang="en-US" sz="1400" b="1">
                      <a:solidFill>
                        <a:srgbClr val="00FFCC"/>
                      </a:solidFill>
                      <a:latin typeface="Times New Roman" pitchFamily="18" charset="0"/>
                      <a:ea typeface="標楷體" pitchFamily="65" charset="-12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166929" name="Text Box 2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進料</a:t>
                </a:r>
              </a:p>
              <a:p>
                <a:pPr algn="l"/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</p:txBody>
          </p:sp>
        </p:grpSp>
        <p:sp>
          <p:nvSpPr>
            <p:cNvPr id="166927" name="Line 28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76600" y="2438400"/>
            <a:ext cx="2165350" cy="2133600"/>
            <a:chOff x="2064" y="1536"/>
            <a:chExt cx="1364" cy="1344"/>
          </a:xfrm>
        </p:grpSpPr>
        <p:sp>
          <p:nvSpPr>
            <p:cNvPr id="166919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6920" name="Text Box 31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領導風格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6921" name="Text Box 32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人員素質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6922" name="Rectangle 33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  <p:sp>
          <p:nvSpPr>
            <p:cNvPr id="2444322" name="Text Box 34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人本能力</a:t>
              </a:r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6924" name="AutoShape 35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6925" name="Line 36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444325" name="Text Box 37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SW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rebuchet MS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147</TotalTime>
  <Words>2095</Words>
  <Application>Microsoft Office PowerPoint</Application>
  <PresentationFormat>如螢幕大小 (4:3)</PresentationFormat>
  <Paragraphs>515</Paragraphs>
  <Slides>16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9" baseType="lpstr">
      <vt:lpstr>Monotype Sorts</vt:lpstr>
      <vt:lpstr>新細明體</vt:lpstr>
      <vt:lpstr>標楷體</vt:lpstr>
      <vt:lpstr>Arial</vt:lpstr>
      <vt:lpstr>Calibri</vt:lpstr>
      <vt:lpstr>Symbol</vt:lpstr>
      <vt:lpstr>Times New Roman</vt:lpstr>
      <vt:lpstr>Trebuchet MS</vt:lpstr>
      <vt:lpstr>Verdana</vt:lpstr>
      <vt:lpstr>Wingdings</vt:lpstr>
      <vt:lpstr>教學目標</vt:lpstr>
      <vt:lpstr>blank</vt:lpstr>
      <vt:lpstr>文件</vt:lpstr>
      <vt:lpstr>4. 資訊系統策略規劃的工具與應用應如何進行？ </vt:lpstr>
      <vt:lpstr>春合昌系統規劃與導入程序</vt:lpstr>
      <vt:lpstr>企業營運需求分析方法(BRAM)</vt:lpstr>
      <vt:lpstr>PowerPoint 簡報</vt:lpstr>
      <vt:lpstr>PowerPoint 簡報</vt:lpstr>
      <vt:lpstr>願景、使命、價值觀</vt:lpstr>
      <vt:lpstr>通用汽車的競爭力-SWOT分析</vt:lpstr>
      <vt:lpstr>台科大的競爭力-SWOT分析</vt:lpstr>
      <vt:lpstr>SW分析的構面與要素 </vt:lpstr>
      <vt:lpstr>策略的實力元素</vt:lpstr>
      <vt:lpstr>OT分析的構面與要素</vt:lpstr>
      <vt:lpstr>7-11的SWOT分析</vt:lpstr>
      <vt:lpstr>7-11的SWOT映對</vt:lpstr>
      <vt:lpstr>策略構成：創思 + 實力</vt:lpstr>
      <vt:lpstr>7-11策略示例：慈善據點策略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資訊系統策略規劃的工具與應用應如何進行？ </dc:title>
  <dc:creator>Your User Name</dc:creator>
  <cp:lastModifiedBy>George Lee</cp:lastModifiedBy>
  <cp:revision>2</cp:revision>
  <dcterms:created xsi:type="dcterms:W3CDTF">2010-07-17T13:38:16Z</dcterms:created>
  <dcterms:modified xsi:type="dcterms:W3CDTF">2017-09-12T07:44:05Z</dcterms:modified>
</cp:coreProperties>
</file>